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85" r:id="rId2"/>
    <p:sldId id="387" r:id="rId3"/>
    <p:sldId id="392" r:id="rId4"/>
    <p:sldId id="330" r:id="rId5"/>
    <p:sldId id="256" r:id="rId6"/>
    <p:sldId id="328" r:id="rId7"/>
    <p:sldId id="371" r:id="rId8"/>
    <p:sldId id="388" r:id="rId9"/>
    <p:sldId id="385" r:id="rId10"/>
    <p:sldId id="389" r:id="rId11"/>
    <p:sldId id="390" r:id="rId12"/>
    <p:sldId id="391" r:id="rId13"/>
    <p:sldId id="386" r:id="rId14"/>
    <p:sldId id="384" r:id="rId15"/>
  </p:sldIdLst>
  <p:sldSz cx="12192000" cy="6858000"/>
  <p:notesSz cx="6797675"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le LARDEUX" initials="" lastIdx="8" clrIdx="0"/>
  <p:cmAuthor id="2" name="Utilisateur inconnu1" initials="Utilisateur inconnu1"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C17"/>
    <a:srgbClr val="D7ECF5"/>
    <a:srgbClr val="5CC5E2"/>
    <a:srgbClr val="8FD8EB"/>
    <a:srgbClr val="2BB5DA"/>
    <a:srgbClr val="F39F25"/>
    <a:srgbClr val="FA102D"/>
    <a:srgbClr val="FA1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002" autoAdjust="0"/>
  </p:normalViewPr>
  <p:slideViewPr>
    <p:cSldViewPr snapToGrid="0">
      <p:cViewPr varScale="1">
        <p:scale>
          <a:sx n="106" d="100"/>
          <a:sy n="106" d="100"/>
        </p:scale>
        <p:origin x="134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4" d="100"/>
          <a:sy n="84" d="100"/>
        </p:scale>
        <p:origin x="23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2284483-0DA0-4E16-8768-F4088169DBA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8B9D842F-541B-44C9-9DA8-C86FB56FBD10}"/>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BAC55DD-B4EF-4082-8CEE-489396EE2769}" type="datetimeFigureOut">
              <a:rPr lang="fr-FR"/>
              <a:pPr>
                <a:defRPr/>
              </a:pPr>
              <a:t>22/11/2024</a:t>
            </a:fld>
            <a:endParaRPr lang="fr-FR"/>
          </a:p>
        </p:txBody>
      </p:sp>
      <p:sp>
        <p:nvSpPr>
          <p:cNvPr id="4" name="Espace réservé de l'image des diapositives 3">
            <a:extLst>
              <a:ext uri="{FF2B5EF4-FFF2-40B4-BE49-F238E27FC236}">
                <a16:creationId xmlns:a16="http://schemas.microsoft.com/office/drawing/2014/main" id="{B91B5252-DB2B-400C-BE2E-DB6BEB05983C}"/>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C20D49E0-D90B-41B4-9ED2-8D0F78E9E4CB}"/>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EB9A3D48-2822-4045-849A-6B2F0A724527}"/>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E9418437-E168-416C-BA48-49FC18852F6D}"/>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443635B-ED77-41DC-8D63-20EC2306668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id="{9BE7D85B-885C-49D9-A54A-AF4AB4EE0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notes 2">
            <a:extLst>
              <a:ext uri="{FF2B5EF4-FFF2-40B4-BE49-F238E27FC236}">
                <a16:creationId xmlns:a16="http://schemas.microsoft.com/office/drawing/2014/main" id="{4AD00BFC-1D4E-4AF9-A963-FB8C0DFE4A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4100" name="Espace réservé du numéro de diapositive 3">
            <a:extLst>
              <a:ext uri="{FF2B5EF4-FFF2-40B4-BE49-F238E27FC236}">
                <a16:creationId xmlns:a16="http://schemas.microsoft.com/office/drawing/2014/main" id="{985C99AE-2907-47D7-BD05-AD9B26ED55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97E6AA-5C92-4BDC-B26D-25AF7F07895A}" type="slidenum">
              <a:rPr lang="fr-FR" altLang="fr-FR" smtClean="0">
                <a:solidFill>
                  <a:srgbClr val="000000"/>
                </a:solidFill>
              </a:rPr>
              <a:pPr fontAlgn="base">
                <a:spcBef>
                  <a:spcPct val="0"/>
                </a:spcBef>
                <a:spcAft>
                  <a:spcPct val="0"/>
                </a:spcAft>
              </a:pPr>
              <a:t>1</a:t>
            </a:fld>
            <a:endParaRPr lang="fr-FR" altLang="fr-F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10</a:t>
            </a:fld>
            <a:endParaRPr lang="fr-FR" altLang="fr-FR">
              <a:solidFill>
                <a:srgbClr val="000000"/>
              </a:solidFill>
            </a:endParaRPr>
          </a:p>
        </p:txBody>
      </p:sp>
    </p:spTree>
    <p:extLst>
      <p:ext uri="{BB962C8B-B14F-4D97-AF65-F5344CB8AC3E}">
        <p14:creationId xmlns:p14="http://schemas.microsoft.com/office/powerpoint/2010/main" val="191027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11</a:t>
            </a:fld>
            <a:endParaRPr lang="fr-FR" altLang="fr-FR">
              <a:solidFill>
                <a:srgbClr val="000000"/>
              </a:solidFill>
            </a:endParaRPr>
          </a:p>
        </p:txBody>
      </p:sp>
    </p:spTree>
    <p:extLst>
      <p:ext uri="{BB962C8B-B14F-4D97-AF65-F5344CB8AC3E}">
        <p14:creationId xmlns:p14="http://schemas.microsoft.com/office/powerpoint/2010/main" val="345754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12</a:t>
            </a:fld>
            <a:endParaRPr lang="fr-FR" altLang="fr-FR">
              <a:solidFill>
                <a:srgbClr val="000000"/>
              </a:solidFill>
            </a:endParaRPr>
          </a:p>
        </p:txBody>
      </p:sp>
    </p:spTree>
    <p:extLst>
      <p:ext uri="{BB962C8B-B14F-4D97-AF65-F5344CB8AC3E}">
        <p14:creationId xmlns:p14="http://schemas.microsoft.com/office/powerpoint/2010/main" val="320430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13</a:t>
            </a:fld>
            <a:endParaRPr lang="fr-FR" altLang="fr-FR">
              <a:solidFill>
                <a:srgbClr val="000000"/>
              </a:solidFill>
            </a:endParaRPr>
          </a:p>
        </p:txBody>
      </p:sp>
    </p:spTree>
    <p:extLst>
      <p:ext uri="{BB962C8B-B14F-4D97-AF65-F5344CB8AC3E}">
        <p14:creationId xmlns:p14="http://schemas.microsoft.com/office/powerpoint/2010/main" val="347054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14</a:t>
            </a:fld>
            <a:endParaRPr lang="fr-FR" altLang="fr-FR">
              <a:solidFill>
                <a:srgbClr val="000000"/>
              </a:solidFill>
            </a:endParaRPr>
          </a:p>
        </p:txBody>
      </p:sp>
    </p:spTree>
    <p:extLst>
      <p:ext uri="{BB962C8B-B14F-4D97-AF65-F5344CB8AC3E}">
        <p14:creationId xmlns:p14="http://schemas.microsoft.com/office/powerpoint/2010/main" val="216176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B76BBBC7-27AD-47CE-A3CF-7F28EFE820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notes 2">
            <a:extLst>
              <a:ext uri="{FF2B5EF4-FFF2-40B4-BE49-F238E27FC236}">
                <a16:creationId xmlns:a16="http://schemas.microsoft.com/office/drawing/2014/main" id="{270C8FED-2C0F-4EFC-B581-3A05D3AE9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196" name="Espace réservé du numéro de diapositive 3">
            <a:extLst>
              <a:ext uri="{FF2B5EF4-FFF2-40B4-BE49-F238E27FC236}">
                <a16:creationId xmlns:a16="http://schemas.microsoft.com/office/drawing/2014/main" id="{3F594C1A-5FDE-4604-8D0D-3239971D00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75CC0D-FE01-4498-8989-B20D0075F079}" type="slidenum">
              <a:rPr lang="fr-FR" altLang="fr-FR" smtClean="0">
                <a:solidFill>
                  <a:srgbClr val="000000"/>
                </a:solidFill>
              </a:rPr>
              <a:pPr fontAlgn="base">
                <a:spcBef>
                  <a:spcPct val="0"/>
                </a:spcBef>
                <a:spcAft>
                  <a:spcPct val="0"/>
                </a:spcAft>
              </a:pPr>
              <a:t>2</a:t>
            </a:fld>
            <a:endParaRPr lang="fr-FR" altLang="fr-FR">
              <a:solidFill>
                <a:srgbClr val="000000"/>
              </a:solidFill>
            </a:endParaRPr>
          </a:p>
        </p:txBody>
      </p:sp>
    </p:spTree>
    <p:extLst>
      <p:ext uri="{BB962C8B-B14F-4D97-AF65-F5344CB8AC3E}">
        <p14:creationId xmlns:p14="http://schemas.microsoft.com/office/powerpoint/2010/main" val="21128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B76BBBC7-27AD-47CE-A3CF-7F28EFE820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notes 2">
            <a:extLst>
              <a:ext uri="{FF2B5EF4-FFF2-40B4-BE49-F238E27FC236}">
                <a16:creationId xmlns:a16="http://schemas.microsoft.com/office/drawing/2014/main" id="{270C8FED-2C0F-4EFC-B581-3A05D3AE9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196" name="Espace réservé du numéro de diapositive 3">
            <a:extLst>
              <a:ext uri="{FF2B5EF4-FFF2-40B4-BE49-F238E27FC236}">
                <a16:creationId xmlns:a16="http://schemas.microsoft.com/office/drawing/2014/main" id="{3F594C1A-5FDE-4604-8D0D-3239971D00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75CC0D-FE01-4498-8989-B20D0075F079}" type="slidenum">
              <a:rPr lang="fr-FR" altLang="fr-FR" smtClean="0">
                <a:solidFill>
                  <a:srgbClr val="000000"/>
                </a:solidFill>
              </a:rPr>
              <a:pPr fontAlgn="base">
                <a:spcBef>
                  <a:spcPct val="0"/>
                </a:spcBef>
                <a:spcAft>
                  <a:spcPct val="0"/>
                </a:spcAft>
              </a:pPr>
              <a:t>3</a:t>
            </a:fld>
            <a:endParaRPr lang="fr-FR" altLang="fr-FR">
              <a:solidFill>
                <a:srgbClr val="000000"/>
              </a:solidFill>
            </a:endParaRPr>
          </a:p>
        </p:txBody>
      </p:sp>
    </p:spTree>
    <p:extLst>
      <p:ext uri="{BB962C8B-B14F-4D97-AF65-F5344CB8AC3E}">
        <p14:creationId xmlns:p14="http://schemas.microsoft.com/office/powerpoint/2010/main" val="155547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FD9AB544-75F3-4BE4-89C4-D64FEE824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a:extLst>
              <a:ext uri="{FF2B5EF4-FFF2-40B4-BE49-F238E27FC236}">
                <a16:creationId xmlns:a16="http://schemas.microsoft.com/office/drawing/2014/main" id="{33EFE58C-5E65-49FF-B646-596712503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a:extLst>
              <a:ext uri="{FF2B5EF4-FFF2-40B4-BE49-F238E27FC236}">
                <a16:creationId xmlns:a16="http://schemas.microsoft.com/office/drawing/2014/main" id="{853CBE33-E507-429D-B0B0-97019C36B8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290BF3-74A9-4CC1-A86C-9D0D3E431CDC}" type="slidenum">
              <a:rPr lang="fr-FR" altLang="fr-FR" smtClean="0">
                <a:solidFill>
                  <a:srgbClr val="000000"/>
                </a:solidFill>
              </a:rPr>
              <a:pPr fontAlgn="base">
                <a:spcBef>
                  <a:spcPct val="0"/>
                </a:spcBef>
                <a:spcAft>
                  <a:spcPct val="0"/>
                </a:spcAft>
              </a:pPr>
              <a:t>4</a:t>
            </a:fld>
            <a:endParaRPr lang="fr-FR" altLang="fr-F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D83730FB-D4CA-4AAC-9D11-CC21379D84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notes 2">
            <a:extLst>
              <a:ext uri="{FF2B5EF4-FFF2-40B4-BE49-F238E27FC236}">
                <a16:creationId xmlns:a16="http://schemas.microsoft.com/office/drawing/2014/main" id="{6AF186A3-F19C-4556-BA22-272457E78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a:extLst>
              <a:ext uri="{FF2B5EF4-FFF2-40B4-BE49-F238E27FC236}">
                <a16:creationId xmlns:a16="http://schemas.microsoft.com/office/drawing/2014/main" id="{0D8AF29F-B642-42D6-91BB-45FF736759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41EA6D-6D7F-4F6B-AE44-8D7F7F293196}" type="slidenum">
              <a:rPr lang="fr-FR" altLang="fr-FR" smtClean="0">
                <a:solidFill>
                  <a:srgbClr val="000000"/>
                </a:solidFill>
              </a:rPr>
              <a:pPr fontAlgn="base">
                <a:spcBef>
                  <a:spcPct val="0"/>
                </a:spcBef>
                <a:spcAft>
                  <a:spcPct val="0"/>
                </a:spcAft>
              </a:pPr>
              <a:t>5</a:t>
            </a:fld>
            <a:endParaRPr lang="fr-FR" altLang="fr-F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7A6089A6-9DBF-4E08-8E23-1661E60EC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notes 2">
            <a:extLst>
              <a:ext uri="{FF2B5EF4-FFF2-40B4-BE49-F238E27FC236}">
                <a16:creationId xmlns:a16="http://schemas.microsoft.com/office/drawing/2014/main" id="{3FCE4E08-341D-4FB7-A4A5-B8ACFD71D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200" dirty="0"/>
              <a:t>1,1 </a:t>
            </a:r>
            <a:r>
              <a:rPr lang="fr-FR" sz="1200" b="0" i="0" u="none" strike="noStrike" kern="1200" baseline="0" dirty="0">
                <a:solidFill>
                  <a:schemeClr val="tx1"/>
                </a:solidFill>
                <a:latin typeface="+mn-lt"/>
                <a:ea typeface="+mn-ea"/>
                <a:cs typeface="+mn-cs"/>
              </a:rPr>
              <a:t>La CCSE est un territoire de patrimoines : son histoire, sa géologie, sa topographie marquent les paysages urbains, naturels et agricoles. Ce territoire bocager, où les cours d’eau et les haies s’entremêlent, propose une trame verte et bleue dense et maillée. Ce sont ces multiples dimensions du patrimoine naturel de la CCSE sur lesquelles les élus entendent s’appuyer tant pour assurer une attractivité résidentielle que </a:t>
            </a:r>
            <a:r>
              <a:rPr lang="fr-FR" sz="1200" b="0" i="0" u="none" strike="noStrike" kern="1200" baseline="0" dirty="0" err="1">
                <a:solidFill>
                  <a:schemeClr val="tx1"/>
                </a:solidFill>
                <a:latin typeface="+mn-lt"/>
                <a:ea typeface="+mn-ea"/>
                <a:cs typeface="+mn-cs"/>
              </a:rPr>
              <a:t>ludiquo</a:t>
            </a:r>
            <a:r>
              <a:rPr lang="fr-FR" sz="1200" b="0" i="0" u="none" strike="noStrike" kern="1200" baseline="0" dirty="0">
                <a:solidFill>
                  <a:schemeClr val="tx1"/>
                </a:solidFill>
                <a:latin typeface="+mn-lt"/>
                <a:ea typeface="+mn-ea"/>
                <a:cs typeface="+mn-cs"/>
              </a:rPr>
              <a:t>-touristique du territoire. </a:t>
            </a:r>
            <a:endParaRPr lang="fr-FR" sz="1200" dirty="0"/>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dirty="0"/>
              <a:t>(40% = calcul de réduction de la moitié de la consommation par rapport au volume consommé sur la décennie 2016-2026 demandée par le Code de l’urbanisme. Cela revient aux 50% juste au-dessus)</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dirty="0"/>
              <a:t>1.2 </a:t>
            </a:r>
            <a:r>
              <a:rPr lang="fr-FR" sz="1200" b="0" i="0" u="none" strike="noStrike" kern="1200" baseline="0" dirty="0">
                <a:solidFill>
                  <a:schemeClr val="tx1"/>
                </a:solidFill>
                <a:latin typeface="+mn-lt"/>
                <a:ea typeface="+mn-ea"/>
                <a:cs typeface="+mn-cs"/>
              </a:rPr>
              <a:t>Le patrimoine naturel de la CCSE est aussi vecteur de risques naturels, de plus en plus aggravant à cause du réchauffement climatique. Le risque inondation et submersion marine a un impact particulièrement important en bords de Loire. Les élus souhaitent anticiper ce risque pour accroître la résilience écologique du territoire et veiller à la protection de ses habitants. </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b="0" i="0" u="none" strike="noStrike" kern="1200" baseline="0" dirty="0">
                <a:solidFill>
                  <a:schemeClr val="tx1"/>
                </a:solidFill>
                <a:latin typeface="+mn-lt"/>
                <a:ea typeface="+mn-ea"/>
                <a:cs typeface="+mn-cs"/>
              </a:rPr>
              <a:t>1.3 Le patrimoine architectural et bâti de la CCSE est particulièrement lié à l’eau, entre villas balnéaires à Saint-Brevin-les-Pins, pêcheries le long de la Loire et du littoral, maisons de capitaine et façade ligérienne à </a:t>
            </a:r>
            <a:r>
              <a:rPr lang="fr-FR" sz="1200" b="0" i="0" u="none" strike="noStrike" kern="1200" baseline="0" dirty="0" err="1">
                <a:solidFill>
                  <a:schemeClr val="tx1"/>
                </a:solidFill>
                <a:latin typeface="+mn-lt"/>
                <a:ea typeface="+mn-ea"/>
                <a:cs typeface="+mn-cs"/>
              </a:rPr>
              <a:t>Paimboeuf,etc</a:t>
            </a:r>
            <a:r>
              <a:rPr lang="fr-FR" sz="1200" b="0" i="0" u="none" strike="noStrike" kern="1200" baseline="0" dirty="0">
                <a:solidFill>
                  <a:schemeClr val="tx1"/>
                </a:solidFill>
                <a:latin typeface="+mn-lt"/>
                <a:ea typeface="+mn-ea"/>
                <a:cs typeface="+mn-cs"/>
              </a:rPr>
              <a:t>. Un patrimoine rural persiste aussi (menhirs, lavoirs, bâtisses agricoles) et mérite une valorisation plus importante pour mettre en lumière le territoire rétro littoral (Saint-Père-en-Retz, Saint- Viaud, Frossay). </a:t>
            </a:r>
            <a:endParaRPr lang="fr-FR" sz="1200" dirty="0"/>
          </a:p>
          <a:p>
            <a:pPr eaLnBrk="1" hangingPunct="1">
              <a:spcBef>
                <a:spcPct val="0"/>
              </a:spcBef>
            </a:pPr>
            <a:endParaRPr lang="fr-FR" altLang="fr-FR" dirty="0"/>
          </a:p>
        </p:txBody>
      </p:sp>
      <p:sp>
        <p:nvSpPr>
          <p:cNvPr id="14340" name="Espace réservé du numéro de diapositive 3">
            <a:extLst>
              <a:ext uri="{FF2B5EF4-FFF2-40B4-BE49-F238E27FC236}">
                <a16:creationId xmlns:a16="http://schemas.microsoft.com/office/drawing/2014/main" id="{B2786826-AC49-4A4C-87AB-42305B737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E43DB4-8A13-4991-BB06-F3A2FD8DB3C8}" type="slidenum">
              <a:rPr lang="fr-FR" altLang="fr-FR" smtClean="0">
                <a:solidFill>
                  <a:srgbClr val="000000"/>
                </a:solidFill>
              </a:rPr>
              <a:pPr fontAlgn="base">
                <a:spcBef>
                  <a:spcPct val="0"/>
                </a:spcBef>
                <a:spcAft>
                  <a:spcPct val="0"/>
                </a:spcAft>
              </a:pPr>
              <a:t>6</a:t>
            </a:fld>
            <a:endParaRPr lang="fr-FR" alt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2.1 </a:t>
            </a:r>
            <a:r>
              <a:rPr lang="fr-FR" sz="1200" b="0" i="0" u="none" strike="noStrike" kern="1200" baseline="0" dirty="0">
                <a:solidFill>
                  <a:schemeClr val="tx1"/>
                </a:solidFill>
                <a:latin typeface="+mn-lt"/>
                <a:ea typeface="+mn-ea"/>
                <a:cs typeface="+mn-cs"/>
              </a:rPr>
              <a:t>La CCSE se caractérise par un maillage bocager, emblématique du territoire. Terre d’élevage historique, elle a su préserver de l’urbanisation une grande partie de ses terres agricoles, permettant une pérennité des exploitations. Partie intégrante de l’identité locale, les élus veulent veiller à garantir les emplois directs et indirects liés au monde agricole, et à renforcer l’ancrage des pratiques au socle naturel afin de proposer une qualité des produits locaux. </a:t>
            </a:r>
          </a:p>
          <a:p>
            <a:pPr eaLnBrk="1" hangingPunct="1">
              <a:spcBef>
                <a:spcPct val="0"/>
              </a:spcBef>
            </a:pPr>
            <a:r>
              <a:rPr lang="fr-FR" altLang="fr-FR" sz="1200" b="0" i="0" u="none" strike="noStrike" kern="1200" baseline="0" dirty="0">
                <a:solidFill>
                  <a:schemeClr val="tx1"/>
                </a:solidFill>
                <a:latin typeface="+mn-lt"/>
                <a:ea typeface="+mn-ea"/>
                <a:cs typeface="+mn-cs"/>
              </a:rPr>
              <a:t>2.2 </a:t>
            </a:r>
            <a:r>
              <a:rPr lang="fr-FR" sz="1200" b="0" i="0" u="none" strike="noStrike" kern="1200" baseline="0" dirty="0">
                <a:solidFill>
                  <a:schemeClr val="tx1"/>
                </a:solidFill>
                <a:latin typeface="+mn-lt"/>
                <a:ea typeface="+mn-ea"/>
                <a:cs typeface="+mn-cs"/>
              </a:rPr>
              <a:t>La CCSE consacre aujourd’hui une place importante à l’économie secondaire, entre entreprises d’artisanat et de construction dispersées sur le territoire et grandes usines concentrées à Saint-Père-en-Retz, Saint-Viaud et Saint-Brevin-les-Pins. Ces dernières, majoritairement agro-alimentaires, s’imposent dans le paysage. Tout comme les zones d’activités économiques, créatrices d’emplois mais réduites à une accessibilité presque </a:t>
            </a:r>
            <a:r>
              <a:rPr lang="fr-FR" sz="1200" b="0" i="0" u="none" strike="noStrike" kern="1200" baseline="0" dirty="0" err="1">
                <a:solidFill>
                  <a:schemeClr val="tx1"/>
                </a:solidFill>
                <a:latin typeface="+mn-lt"/>
                <a:ea typeface="+mn-ea"/>
                <a:cs typeface="+mn-cs"/>
              </a:rPr>
              <a:t>excluvisement</a:t>
            </a:r>
            <a:r>
              <a:rPr lang="fr-FR" sz="1200" b="0" i="0" u="none" strike="noStrike" kern="1200" baseline="0" dirty="0">
                <a:solidFill>
                  <a:schemeClr val="tx1"/>
                </a:solidFill>
                <a:latin typeface="+mn-lt"/>
                <a:ea typeface="+mn-ea"/>
                <a:cs typeface="+mn-cs"/>
              </a:rPr>
              <a:t> en voiture et à la qualité architecturale et à la densité peu travaillées. Les élus souhaitent donc soutenir ce secteur secondaire, en tentant de mieux l’insérer dans le paysage et le rendre plus accessible aux mobilités partagées et douces. </a:t>
            </a:r>
          </a:p>
          <a:p>
            <a:pPr eaLnBrk="1" hangingPunct="1">
              <a:spcBef>
                <a:spcPct val="0"/>
              </a:spcBef>
            </a:pPr>
            <a:r>
              <a:rPr lang="fr-FR" altLang="fr-FR" sz="1200" b="0" i="0" u="none" strike="noStrike" kern="1200" baseline="0" dirty="0">
                <a:solidFill>
                  <a:schemeClr val="tx1"/>
                </a:solidFill>
                <a:latin typeface="+mn-lt"/>
                <a:ea typeface="+mn-ea"/>
                <a:cs typeface="+mn-cs"/>
              </a:rPr>
              <a:t>2.3 </a:t>
            </a:r>
            <a:r>
              <a:rPr lang="fr-FR" sz="1200" b="0" i="0" u="none" strike="noStrike" kern="1200" baseline="0" dirty="0">
                <a:solidFill>
                  <a:schemeClr val="tx1"/>
                </a:solidFill>
                <a:latin typeface="+mn-lt"/>
                <a:ea typeface="+mn-ea"/>
                <a:cs typeface="+mn-cs"/>
              </a:rPr>
              <a:t>Le secteur tertiaire est celui qui pourvoit le plus d’emplois dans la CCSE. Cependant, les concurrences s’</a:t>
            </a:r>
            <a:r>
              <a:rPr lang="fr-FR" sz="1200" b="0" i="0" u="none" strike="noStrike" kern="1200" baseline="0" dirty="0" err="1">
                <a:solidFill>
                  <a:schemeClr val="tx1"/>
                </a:solidFill>
                <a:latin typeface="+mn-lt"/>
                <a:ea typeface="+mn-ea"/>
                <a:cs typeface="+mn-cs"/>
              </a:rPr>
              <a:t>accroient</a:t>
            </a:r>
            <a:r>
              <a:rPr lang="fr-FR" sz="1200" b="0" i="0" u="none" strike="noStrike" kern="1200" baseline="0" dirty="0">
                <a:solidFill>
                  <a:schemeClr val="tx1"/>
                </a:solidFill>
                <a:latin typeface="+mn-lt"/>
                <a:ea typeface="+mn-ea"/>
                <a:cs typeface="+mn-cs"/>
              </a:rPr>
              <a:t> entre les commerces et services de proximité situés dans les centres-villes/bourgs et les grandes surfaces en périphéries. Les élus cherchent à redynamiser l’économie tertiaire des centres, pour renforcer leur animation à l’année et leur offre de proximité. Le secteur touristique est également central dans l’attractivité économique du territoire, de Legendia Parc aux activités nautiques de Saint-Brevin-les- Pins et Saint-Viaud en passant par le Quai Vert. Le confortement de l’attractivité balnéaire de Saint-Brevin-les-Pins et le développement touristique des communes </a:t>
            </a:r>
            <a:r>
              <a:rPr lang="fr-FR" sz="1200" b="0" i="0" u="none" strike="noStrike" kern="1200" baseline="0" dirty="0" err="1">
                <a:solidFill>
                  <a:schemeClr val="tx1"/>
                </a:solidFill>
                <a:latin typeface="+mn-lt"/>
                <a:ea typeface="+mn-ea"/>
                <a:cs typeface="+mn-cs"/>
              </a:rPr>
              <a:t>rétrolittorales</a:t>
            </a:r>
            <a:r>
              <a:rPr lang="fr-FR" sz="1200" b="0" i="0" u="none" strike="noStrike" kern="1200" baseline="0" dirty="0">
                <a:solidFill>
                  <a:schemeClr val="tx1"/>
                </a:solidFill>
                <a:latin typeface="+mn-lt"/>
                <a:ea typeface="+mn-ea"/>
                <a:cs typeface="+mn-cs"/>
              </a:rPr>
              <a:t> sont souhaités par les élus. </a:t>
            </a:r>
            <a:endParaRPr lang="fr-FR" altLang="fr-FR" dirty="0"/>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7</a:t>
            </a:fld>
            <a:endParaRPr lang="fr-FR" altLang="fr-FR">
              <a:solidFill>
                <a:srgbClr val="000000"/>
              </a:solidFill>
            </a:endParaRPr>
          </a:p>
        </p:txBody>
      </p:sp>
    </p:spTree>
    <p:extLst>
      <p:ext uri="{BB962C8B-B14F-4D97-AF65-F5344CB8AC3E}">
        <p14:creationId xmlns:p14="http://schemas.microsoft.com/office/powerpoint/2010/main" val="280291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3.1 </a:t>
            </a:r>
            <a:r>
              <a:rPr lang="fr-FR" sz="1200" b="0" i="0" u="none" strike="noStrike" kern="1200" baseline="0" dirty="0">
                <a:solidFill>
                  <a:schemeClr val="tx1"/>
                </a:solidFill>
                <a:latin typeface="+mn-lt"/>
                <a:ea typeface="+mn-ea"/>
                <a:cs typeface="+mn-cs"/>
              </a:rPr>
              <a:t>L’animation et l’attractivité de toutes les communes du territoire passe par la présence d’équipements plus ou moins structurants en fonction du rayonnement de la commune. Saint-Brevin-les-Pins doit continuer à proposer une offre d’équipements plus rares et polarisants, tandis que les autres communes doivent maintenir et renforcer leur offre de proximité pour en garantir l’accès à tous les ménages du territoire. Les élus souhaitent particulièrement anticiper le vieillissement de leur population en proposant une offre spécialisée de commerces, services et autres équipements adaptés. </a:t>
            </a:r>
          </a:p>
          <a:p>
            <a:pPr eaLnBrk="1" hangingPunct="1">
              <a:spcBef>
                <a:spcPct val="0"/>
              </a:spcBef>
            </a:pPr>
            <a:r>
              <a:rPr lang="fr-FR" altLang="fr-FR" sz="1200" b="0" i="0" u="none" strike="noStrike" kern="1200" baseline="0" dirty="0">
                <a:solidFill>
                  <a:schemeClr val="tx1"/>
                </a:solidFill>
                <a:latin typeface="+mn-lt"/>
                <a:ea typeface="+mn-ea"/>
                <a:cs typeface="+mn-cs"/>
              </a:rPr>
              <a:t>3.2</a:t>
            </a:r>
            <a:r>
              <a:rPr lang="fr-FR" sz="1200" b="0" i="0" u="none" strike="noStrike" kern="1200" baseline="0" dirty="0">
                <a:solidFill>
                  <a:schemeClr val="tx1"/>
                </a:solidFill>
                <a:latin typeface="+mn-lt"/>
                <a:ea typeface="+mn-ea"/>
                <a:cs typeface="+mn-cs"/>
              </a:rPr>
              <a:t>L’attractivité résidentielle du territoire est particulièrement souhaitée par les élus qui veulent proposer une offre adaptée aux attentes des acteurs et futurs habitants et à toutes les périodes de l’année. En effet, selon le rayonnement et le foncier disponible de chaque commune, une création de logements diversifiés et denses est proposée. La question de l’accessibilité des logements, en location et en accession, est également prise en charge par les élus en garantissant une offre sociale suffisante et de qualité. </a:t>
            </a:r>
          </a:p>
          <a:p>
            <a:pPr eaLnBrk="1" hangingPunct="1">
              <a:spcBef>
                <a:spcPct val="0"/>
              </a:spcBef>
            </a:pPr>
            <a:r>
              <a:rPr lang="fr-FR" altLang="fr-FR" sz="1200" b="0" i="0" u="none" strike="noStrike" kern="1200" baseline="0" dirty="0">
                <a:solidFill>
                  <a:schemeClr val="tx1"/>
                </a:solidFill>
                <a:latin typeface="+mn-lt"/>
                <a:ea typeface="+mn-ea"/>
                <a:cs typeface="+mn-cs"/>
              </a:rPr>
              <a:t>3.3 </a:t>
            </a:r>
            <a:r>
              <a:rPr lang="fr-FR" sz="1200" b="0" i="0" u="none" strike="noStrike" kern="1200" baseline="0" dirty="0">
                <a:solidFill>
                  <a:schemeClr val="tx1"/>
                </a:solidFill>
                <a:latin typeface="+mn-lt"/>
                <a:ea typeface="+mn-ea"/>
                <a:cs typeface="+mn-cs"/>
              </a:rPr>
              <a:t>Atout majeur du territoire, sa position géographique n’est cependant aujourd’hui que partiellement valorisée du fait d’une accessibilité à optimiser et d’une mobilité à décarboner. Bien qu’ à l’écart de l’axe ferroviaire, la CCSE bénéficie d’une desserte routière importante vers Saint-Nazaire, Nantes et Pornic. L’usage des transports en commun reste cependant marginal face à l’utilisation de la voiture individuelle pour les déplacements quotidiens, entraînant nuisances et pollutions. Les mobilités douces comme le cyclisme ou la marche sont également peu répandues et davantage utilisées pour le tourisme vert et itinérant. Il s’agit alors de garantir une variété et une accessibilité à toutes les formes de mobilité adaptées à l’échelle du déplacement. </a:t>
            </a:r>
            <a:endParaRPr lang="fr-FR" altLang="fr-FR" dirty="0"/>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8</a:t>
            </a:fld>
            <a:endParaRPr lang="fr-FR" altLang="fr-FR">
              <a:solidFill>
                <a:srgbClr val="000000"/>
              </a:solidFill>
            </a:endParaRPr>
          </a:p>
        </p:txBody>
      </p:sp>
    </p:spTree>
    <p:extLst>
      <p:ext uri="{BB962C8B-B14F-4D97-AF65-F5344CB8AC3E}">
        <p14:creationId xmlns:p14="http://schemas.microsoft.com/office/powerpoint/2010/main" val="168767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4A580DB-2D55-48D0-A83D-8B1614BD7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20356D35-98EE-4E7A-80A6-A95EB1BB0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22B1C707-AE25-4DE3-8808-8204E5C24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1B828-B84B-450A-B6E0-2FCF0B7876EB}" type="slidenum">
              <a:rPr lang="fr-FR" altLang="fr-FR" smtClean="0">
                <a:solidFill>
                  <a:srgbClr val="000000"/>
                </a:solidFill>
              </a:rPr>
              <a:pPr fontAlgn="base">
                <a:spcBef>
                  <a:spcPct val="0"/>
                </a:spcBef>
                <a:spcAft>
                  <a:spcPct val="0"/>
                </a:spcAft>
              </a:pPr>
              <a:t>9</a:t>
            </a:fld>
            <a:endParaRPr lang="fr-FR" altLang="fr-FR">
              <a:solidFill>
                <a:srgbClr val="000000"/>
              </a:solidFill>
            </a:endParaRPr>
          </a:p>
        </p:txBody>
      </p:sp>
    </p:spTree>
    <p:extLst>
      <p:ext uri="{BB962C8B-B14F-4D97-AF65-F5344CB8AC3E}">
        <p14:creationId xmlns:p14="http://schemas.microsoft.com/office/powerpoint/2010/main" val="317658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15AAFDDB-874D-48DE-889C-10809044670C}"/>
              </a:ext>
            </a:extLst>
          </p:cNvPr>
          <p:cNvSpPr>
            <a:spLocks noGrp="1"/>
          </p:cNvSpPr>
          <p:nvPr>
            <p:ph type="dt" sz="half" idx="10"/>
          </p:nvPr>
        </p:nvSpPr>
        <p:spPr/>
        <p:txBody>
          <a:bodyPr/>
          <a:lstStyle>
            <a:lvl1pPr>
              <a:defRPr/>
            </a:lvl1pPr>
          </a:lstStyle>
          <a:p>
            <a:pPr>
              <a:defRPr/>
            </a:pPr>
            <a:fld id="{F7E6EB68-6EEF-4D2B-9DAE-F2DBBD107914}"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2E7F2EE4-CD60-47E3-B407-D6A23EB7522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42A6C7-C01B-453A-BA1E-5FE839FDBBDC}"/>
              </a:ext>
            </a:extLst>
          </p:cNvPr>
          <p:cNvSpPr>
            <a:spLocks noGrp="1"/>
          </p:cNvSpPr>
          <p:nvPr>
            <p:ph type="sldNum" sz="quarter" idx="12"/>
          </p:nvPr>
        </p:nvSpPr>
        <p:spPr/>
        <p:txBody>
          <a:bodyPr/>
          <a:lstStyle>
            <a:lvl1pPr>
              <a:defRPr/>
            </a:lvl1pPr>
          </a:lstStyle>
          <a:p>
            <a:pPr>
              <a:defRPr/>
            </a:pPr>
            <a:fld id="{5C93012E-6FD3-4F17-A965-608C175F5CF9}" type="slidenum">
              <a:rPr lang="fr-FR"/>
              <a:pPr>
                <a:defRPr/>
              </a:pPr>
              <a:t>‹N°›</a:t>
            </a:fld>
            <a:endParaRPr lang="fr-FR"/>
          </a:p>
        </p:txBody>
      </p:sp>
    </p:spTree>
    <p:extLst>
      <p:ext uri="{BB962C8B-B14F-4D97-AF65-F5344CB8AC3E}">
        <p14:creationId xmlns:p14="http://schemas.microsoft.com/office/powerpoint/2010/main" val="88453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6FFDB6-30B5-4960-BDB0-7D56E39E5E73}"/>
              </a:ext>
            </a:extLst>
          </p:cNvPr>
          <p:cNvSpPr>
            <a:spLocks noGrp="1"/>
          </p:cNvSpPr>
          <p:nvPr>
            <p:ph type="dt" sz="half" idx="10"/>
          </p:nvPr>
        </p:nvSpPr>
        <p:spPr/>
        <p:txBody>
          <a:bodyPr/>
          <a:lstStyle>
            <a:lvl1pPr>
              <a:defRPr/>
            </a:lvl1pPr>
          </a:lstStyle>
          <a:p>
            <a:pPr>
              <a:defRPr/>
            </a:pPr>
            <a:fld id="{01CBC1B3-C145-48A5-9017-359629D9D137}"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0C5E3786-330C-42E2-A851-385EE320F56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616C2FB-77B2-4416-B53D-2F64A8727FA6}"/>
              </a:ext>
            </a:extLst>
          </p:cNvPr>
          <p:cNvSpPr>
            <a:spLocks noGrp="1"/>
          </p:cNvSpPr>
          <p:nvPr>
            <p:ph type="sldNum" sz="quarter" idx="12"/>
          </p:nvPr>
        </p:nvSpPr>
        <p:spPr/>
        <p:txBody>
          <a:bodyPr/>
          <a:lstStyle>
            <a:lvl1pPr>
              <a:defRPr/>
            </a:lvl1pPr>
          </a:lstStyle>
          <a:p>
            <a:pPr>
              <a:defRPr/>
            </a:pPr>
            <a:fld id="{7F6DA582-D8B6-43B8-AE9C-4EFC4B67244A}" type="slidenum">
              <a:rPr lang="fr-FR"/>
              <a:pPr>
                <a:defRPr/>
              </a:pPr>
              <a:t>‹N°›</a:t>
            </a:fld>
            <a:endParaRPr lang="fr-FR"/>
          </a:p>
        </p:txBody>
      </p:sp>
    </p:spTree>
    <p:extLst>
      <p:ext uri="{BB962C8B-B14F-4D97-AF65-F5344CB8AC3E}">
        <p14:creationId xmlns:p14="http://schemas.microsoft.com/office/powerpoint/2010/main" val="19875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FF1198-BADD-44DB-B72E-05217CDEDC9C}"/>
              </a:ext>
            </a:extLst>
          </p:cNvPr>
          <p:cNvSpPr>
            <a:spLocks noGrp="1"/>
          </p:cNvSpPr>
          <p:nvPr>
            <p:ph type="dt" sz="half" idx="10"/>
          </p:nvPr>
        </p:nvSpPr>
        <p:spPr/>
        <p:txBody>
          <a:bodyPr/>
          <a:lstStyle>
            <a:lvl1pPr>
              <a:defRPr/>
            </a:lvl1pPr>
          </a:lstStyle>
          <a:p>
            <a:pPr>
              <a:defRPr/>
            </a:pPr>
            <a:fld id="{56F8684D-9111-4A70-A22B-E21729363446}"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942EB2CB-81DB-4A3F-8C82-5D68746398D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542A250-E32E-4678-8302-F9E3B7BFFCEC}"/>
              </a:ext>
            </a:extLst>
          </p:cNvPr>
          <p:cNvSpPr>
            <a:spLocks noGrp="1"/>
          </p:cNvSpPr>
          <p:nvPr>
            <p:ph type="sldNum" sz="quarter" idx="12"/>
          </p:nvPr>
        </p:nvSpPr>
        <p:spPr/>
        <p:txBody>
          <a:bodyPr/>
          <a:lstStyle>
            <a:lvl1pPr>
              <a:defRPr/>
            </a:lvl1pPr>
          </a:lstStyle>
          <a:p>
            <a:pPr>
              <a:defRPr/>
            </a:pPr>
            <a:fld id="{BDD8EF88-3D10-423F-B779-AB837D7D06FC}" type="slidenum">
              <a:rPr lang="fr-FR"/>
              <a:pPr>
                <a:defRPr/>
              </a:pPr>
              <a:t>‹N°›</a:t>
            </a:fld>
            <a:endParaRPr lang="fr-FR"/>
          </a:p>
        </p:txBody>
      </p:sp>
    </p:spTree>
    <p:extLst>
      <p:ext uri="{BB962C8B-B14F-4D97-AF65-F5344CB8AC3E}">
        <p14:creationId xmlns:p14="http://schemas.microsoft.com/office/powerpoint/2010/main" val="166722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DE0907-D682-4B0B-BCA2-20AC38013FE1}"/>
              </a:ext>
            </a:extLst>
          </p:cNvPr>
          <p:cNvSpPr>
            <a:spLocks noGrp="1"/>
          </p:cNvSpPr>
          <p:nvPr>
            <p:ph type="dt" sz="half" idx="10"/>
          </p:nvPr>
        </p:nvSpPr>
        <p:spPr/>
        <p:txBody>
          <a:bodyPr/>
          <a:lstStyle>
            <a:lvl1pPr>
              <a:defRPr/>
            </a:lvl1pPr>
          </a:lstStyle>
          <a:p>
            <a:pPr>
              <a:defRPr/>
            </a:pPr>
            <a:fld id="{740C8045-26CF-4895-A1F2-53BDF4DD3A34}"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DE584D44-8C68-4B1D-AE0D-BACCD6C57AC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4EB41FC-FEC4-4550-AA2C-317AE21CFCAA}"/>
              </a:ext>
            </a:extLst>
          </p:cNvPr>
          <p:cNvSpPr>
            <a:spLocks noGrp="1"/>
          </p:cNvSpPr>
          <p:nvPr>
            <p:ph type="sldNum" sz="quarter" idx="12"/>
          </p:nvPr>
        </p:nvSpPr>
        <p:spPr/>
        <p:txBody>
          <a:bodyPr/>
          <a:lstStyle>
            <a:lvl1pPr>
              <a:defRPr/>
            </a:lvl1pPr>
          </a:lstStyle>
          <a:p>
            <a:pPr>
              <a:defRPr/>
            </a:pPr>
            <a:fld id="{75A6E9C7-E25B-47FA-B926-F2262A984F5C}" type="slidenum">
              <a:rPr lang="fr-FR"/>
              <a:pPr>
                <a:defRPr/>
              </a:pPr>
              <a:t>‹N°›</a:t>
            </a:fld>
            <a:endParaRPr lang="fr-FR"/>
          </a:p>
        </p:txBody>
      </p:sp>
    </p:spTree>
    <p:extLst>
      <p:ext uri="{BB962C8B-B14F-4D97-AF65-F5344CB8AC3E}">
        <p14:creationId xmlns:p14="http://schemas.microsoft.com/office/powerpoint/2010/main" val="180474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C618A00-9725-4F0C-8E2A-A9AE9B0FBF58}"/>
              </a:ext>
            </a:extLst>
          </p:cNvPr>
          <p:cNvSpPr>
            <a:spLocks noGrp="1"/>
          </p:cNvSpPr>
          <p:nvPr>
            <p:ph type="dt" sz="half" idx="10"/>
          </p:nvPr>
        </p:nvSpPr>
        <p:spPr/>
        <p:txBody>
          <a:bodyPr/>
          <a:lstStyle>
            <a:lvl1pPr>
              <a:defRPr/>
            </a:lvl1pPr>
          </a:lstStyle>
          <a:p>
            <a:pPr>
              <a:defRPr/>
            </a:pPr>
            <a:fld id="{BEF9401A-FDB3-4D83-A9F3-44BB42C38F4E}"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4D410ACE-BC40-4C92-971C-0FDCEED721C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DCF67D2-1C7B-4C9C-915C-B7D3CAC270EC}"/>
              </a:ext>
            </a:extLst>
          </p:cNvPr>
          <p:cNvSpPr>
            <a:spLocks noGrp="1"/>
          </p:cNvSpPr>
          <p:nvPr>
            <p:ph type="sldNum" sz="quarter" idx="12"/>
          </p:nvPr>
        </p:nvSpPr>
        <p:spPr/>
        <p:txBody>
          <a:bodyPr/>
          <a:lstStyle>
            <a:lvl1pPr>
              <a:defRPr/>
            </a:lvl1pPr>
          </a:lstStyle>
          <a:p>
            <a:pPr>
              <a:defRPr/>
            </a:pPr>
            <a:fld id="{D6184D17-81D4-4157-B2A2-C9B2B2371E38}" type="slidenum">
              <a:rPr lang="fr-FR"/>
              <a:pPr>
                <a:defRPr/>
              </a:pPr>
              <a:t>‹N°›</a:t>
            </a:fld>
            <a:endParaRPr lang="fr-FR"/>
          </a:p>
        </p:txBody>
      </p:sp>
    </p:spTree>
    <p:extLst>
      <p:ext uri="{BB962C8B-B14F-4D97-AF65-F5344CB8AC3E}">
        <p14:creationId xmlns:p14="http://schemas.microsoft.com/office/powerpoint/2010/main" val="206099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56B648B-E61C-41F1-962A-FD9211B60469}"/>
              </a:ext>
            </a:extLst>
          </p:cNvPr>
          <p:cNvSpPr>
            <a:spLocks noGrp="1"/>
          </p:cNvSpPr>
          <p:nvPr>
            <p:ph type="dt" sz="half" idx="10"/>
          </p:nvPr>
        </p:nvSpPr>
        <p:spPr/>
        <p:txBody>
          <a:bodyPr/>
          <a:lstStyle>
            <a:lvl1pPr>
              <a:defRPr/>
            </a:lvl1pPr>
          </a:lstStyle>
          <a:p>
            <a:pPr>
              <a:defRPr/>
            </a:pPr>
            <a:fld id="{21D40564-E364-40DA-806C-7CA1DCD20331}" type="datetimeFigureOut">
              <a:rPr lang="fr-FR"/>
              <a:pPr>
                <a:defRPr/>
              </a:pPr>
              <a:t>22/11/2024</a:t>
            </a:fld>
            <a:endParaRPr lang="fr-FR"/>
          </a:p>
        </p:txBody>
      </p:sp>
      <p:sp>
        <p:nvSpPr>
          <p:cNvPr id="6" name="Espace réservé du pied de page 4">
            <a:extLst>
              <a:ext uri="{FF2B5EF4-FFF2-40B4-BE49-F238E27FC236}">
                <a16:creationId xmlns:a16="http://schemas.microsoft.com/office/drawing/2014/main" id="{7193355F-DF1C-40DE-9812-17572250B1B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05D451A-74F5-4B2B-9CA0-F9B293FA382D}"/>
              </a:ext>
            </a:extLst>
          </p:cNvPr>
          <p:cNvSpPr>
            <a:spLocks noGrp="1"/>
          </p:cNvSpPr>
          <p:nvPr>
            <p:ph type="sldNum" sz="quarter" idx="12"/>
          </p:nvPr>
        </p:nvSpPr>
        <p:spPr/>
        <p:txBody>
          <a:bodyPr/>
          <a:lstStyle>
            <a:lvl1pPr>
              <a:defRPr/>
            </a:lvl1pPr>
          </a:lstStyle>
          <a:p>
            <a:pPr>
              <a:defRPr/>
            </a:pPr>
            <a:fld id="{F52A2754-8C5B-4D90-B198-FCAEAE59ABED}" type="slidenum">
              <a:rPr lang="fr-FR"/>
              <a:pPr>
                <a:defRPr/>
              </a:pPr>
              <a:t>‹N°›</a:t>
            </a:fld>
            <a:endParaRPr lang="fr-FR"/>
          </a:p>
        </p:txBody>
      </p:sp>
    </p:spTree>
    <p:extLst>
      <p:ext uri="{BB962C8B-B14F-4D97-AF65-F5344CB8AC3E}">
        <p14:creationId xmlns:p14="http://schemas.microsoft.com/office/powerpoint/2010/main" val="171293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A7C61117-1206-4626-8478-379EE77503A4}"/>
              </a:ext>
            </a:extLst>
          </p:cNvPr>
          <p:cNvSpPr>
            <a:spLocks noGrp="1"/>
          </p:cNvSpPr>
          <p:nvPr>
            <p:ph type="dt" sz="half" idx="10"/>
          </p:nvPr>
        </p:nvSpPr>
        <p:spPr/>
        <p:txBody>
          <a:bodyPr/>
          <a:lstStyle>
            <a:lvl1pPr>
              <a:defRPr/>
            </a:lvl1pPr>
          </a:lstStyle>
          <a:p>
            <a:pPr>
              <a:defRPr/>
            </a:pPr>
            <a:fld id="{B547EAD8-1318-40F3-9242-44A4C30AE91A}" type="datetimeFigureOut">
              <a:rPr lang="fr-FR"/>
              <a:pPr>
                <a:defRPr/>
              </a:pPr>
              <a:t>22/11/2024</a:t>
            </a:fld>
            <a:endParaRPr lang="fr-FR"/>
          </a:p>
        </p:txBody>
      </p:sp>
      <p:sp>
        <p:nvSpPr>
          <p:cNvPr id="8" name="Espace réservé du pied de page 4">
            <a:extLst>
              <a:ext uri="{FF2B5EF4-FFF2-40B4-BE49-F238E27FC236}">
                <a16:creationId xmlns:a16="http://schemas.microsoft.com/office/drawing/2014/main" id="{8FB8B2F1-011F-480E-B5AC-E92291C82D7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9B17788D-6ABD-4C04-9774-D912B2E0C985}"/>
              </a:ext>
            </a:extLst>
          </p:cNvPr>
          <p:cNvSpPr>
            <a:spLocks noGrp="1"/>
          </p:cNvSpPr>
          <p:nvPr>
            <p:ph type="sldNum" sz="quarter" idx="12"/>
          </p:nvPr>
        </p:nvSpPr>
        <p:spPr/>
        <p:txBody>
          <a:bodyPr/>
          <a:lstStyle>
            <a:lvl1pPr>
              <a:defRPr/>
            </a:lvl1pPr>
          </a:lstStyle>
          <a:p>
            <a:pPr>
              <a:defRPr/>
            </a:pPr>
            <a:fld id="{9758C274-DE0C-40B5-9112-DCA6F9ED86B6}" type="slidenum">
              <a:rPr lang="fr-FR"/>
              <a:pPr>
                <a:defRPr/>
              </a:pPr>
              <a:t>‹N°›</a:t>
            </a:fld>
            <a:endParaRPr lang="fr-FR"/>
          </a:p>
        </p:txBody>
      </p:sp>
    </p:spTree>
    <p:extLst>
      <p:ext uri="{BB962C8B-B14F-4D97-AF65-F5344CB8AC3E}">
        <p14:creationId xmlns:p14="http://schemas.microsoft.com/office/powerpoint/2010/main" val="127590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9085B2B-F81A-40BF-846B-99F60179E5C0}"/>
              </a:ext>
            </a:extLst>
          </p:cNvPr>
          <p:cNvSpPr>
            <a:spLocks noGrp="1"/>
          </p:cNvSpPr>
          <p:nvPr>
            <p:ph type="dt" sz="half" idx="10"/>
          </p:nvPr>
        </p:nvSpPr>
        <p:spPr/>
        <p:txBody>
          <a:bodyPr/>
          <a:lstStyle>
            <a:lvl1pPr>
              <a:defRPr/>
            </a:lvl1pPr>
          </a:lstStyle>
          <a:p>
            <a:pPr>
              <a:defRPr/>
            </a:pPr>
            <a:fld id="{7CF1980C-38A8-4DE3-8302-5F4EA7ED7ED1}" type="datetimeFigureOut">
              <a:rPr lang="fr-FR"/>
              <a:pPr>
                <a:defRPr/>
              </a:pPr>
              <a:t>22/11/2024</a:t>
            </a:fld>
            <a:endParaRPr lang="fr-FR"/>
          </a:p>
        </p:txBody>
      </p:sp>
      <p:sp>
        <p:nvSpPr>
          <p:cNvPr id="4" name="Espace réservé du pied de page 4">
            <a:extLst>
              <a:ext uri="{FF2B5EF4-FFF2-40B4-BE49-F238E27FC236}">
                <a16:creationId xmlns:a16="http://schemas.microsoft.com/office/drawing/2014/main" id="{2AB07A8B-F6A2-4125-9E61-9B0FFCBA636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B77D5240-6238-426E-B1D6-2D2095B0F778}"/>
              </a:ext>
            </a:extLst>
          </p:cNvPr>
          <p:cNvSpPr>
            <a:spLocks noGrp="1"/>
          </p:cNvSpPr>
          <p:nvPr>
            <p:ph type="sldNum" sz="quarter" idx="12"/>
          </p:nvPr>
        </p:nvSpPr>
        <p:spPr/>
        <p:txBody>
          <a:bodyPr/>
          <a:lstStyle>
            <a:lvl1pPr>
              <a:defRPr/>
            </a:lvl1pPr>
          </a:lstStyle>
          <a:p>
            <a:pPr>
              <a:defRPr/>
            </a:pPr>
            <a:fld id="{7C21C1C4-0DFC-4673-9BC6-5B1C27CB0EFD}" type="slidenum">
              <a:rPr lang="fr-FR"/>
              <a:pPr>
                <a:defRPr/>
              </a:pPr>
              <a:t>‹N°›</a:t>
            </a:fld>
            <a:endParaRPr lang="fr-FR"/>
          </a:p>
        </p:txBody>
      </p:sp>
    </p:spTree>
    <p:extLst>
      <p:ext uri="{BB962C8B-B14F-4D97-AF65-F5344CB8AC3E}">
        <p14:creationId xmlns:p14="http://schemas.microsoft.com/office/powerpoint/2010/main" val="428905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48359D3F-A8EC-47A8-A837-75C61BF775EB}"/>
              </a:ext>
            </a:extLst>
          </p:cNvPr>
          <p:cNvSpPr>
            <a:spLocks noGrp="1"/>
          </p:cNvSpPr>
          <p:nvPr>
            <p:ph type="dt" sz="half" idx="10"/>
          </p:nvPr>
        </p:nvSpPr>
        <p:spPr/>
        <p:txBody>
          <a:bodyPr/>
          <a:lstStyle>
            <a:lvl1pPr>
              <a:defRPr/>
            </a:lvl1pPr>
          </a:lstStyle>
          <a:p>
            <a:pPr>
              <a:defRPr/>
            </a:pPr>
            <a:fld id="{9DEA9877-31FE-4C3D-86BB-5F29D17D7DC5}" type="datetimeFigureOut">
              <a:rPr lang="fr-FR"/>
              <a:pPr>
                <a:defRPr/>
              </a:pPr>
              <a:t>22/11/2024</a:t>
            </a:fld>
            <a:endParaRPr lang="fr-FR"/>
          </a:p>
        </p:txBody>
      </p:sp>
      <p:sp>
        <p:nvSpPr>
          <p:cNvPr id="3" name="Espace réservé du pied de page 4">
            <a:extLst>
              <a:ext uri="{FF2B5EF4-FFF2-40B4-BE49-F238E27FC236}">
                <a16:creationId xmlns:a16="http://schemas.microsoft.com/office/drawing/2014/main" id="{C7196737-D152-4927-96C3-F9CC06F3821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11B9F5B-0065-4DCF-BD29-BFA6957F3AD8}"/>
              </a:ext>
            </a:extLst>
          </p:cNvPr>
          <p:cNvSpPr>
            <a:spLocks noGrp="1"/>
          </p:cNvSpPr>
          <p:nvPr>
            <p:ph type="sldNum" sz="quarter" idx="12"/>
          </p:nvPr>
        </p:nvSpPr>
        <p:spPr/>
        <p:txBody>
          <a:bodyPr/>
          <a:lstStyle>
            <a:lvl1pPr>
              <a:defRPr/>
            </a:lvl1pPr>
          </a:lstStyle>
          <a:p>
            <a:pPr>
              <a:defRPr/>
            </a:pPr>
            <a:fld id="{407B8B71-A8A4-4234-8A49-B250EB1239B4}" type="slidenum">
              <a:rPr lang="fr-FR"/>
              <a:pPr>
                <a:defRPr/>
              </a:pPr>
              <a:t>‹N°›</a:t>
            </a:fld>
            <a:endParaRPr lang="fr-FR"/>
          </a:p>
        </p:txBody>
      </p:sp>
    </p:spTree>
    <p:extLst>
      <p:ext uri="{BB962C8B-B14F-4D97-AF65-F5344CB8AC3E}">
        <p14:creationId xmlns:p14="http://schemas.microsoft.com/office/powerpoint/2010/main" val="227214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F036AF0F-78A5-43BD-ACBE-E47FE7C0F807}"/>
              </a:ext>
            </a:extLst>
          </p:cNvPr>
          <p:cNvSpPr>
            <a:spLocks noGrp="1"/>
          </p:cNvSpPr>
          <p:nvPr>
            <p:ph type="dt" sz="half" idx="10"/>
          </p:nvPr>
        </p:nvSpPr>
        <p:spPr/>
        <p:txBody>
          <a:bodyPr/>
          <a:lstStyle>
            <a:lvl1pPr>
              <a:defRPr/>
            </a:lvl1pPr>
          </a:lstStyle>
          <a:p>
            <a:pPr>
              <a:defRPr/>
            </a:pPr>
            <a:fld id="{DFD06D8C-8D71-4F13-B221-B508EB6CF5F5}" type="datetimeFigureOut">
              <a:rPr lang="fr-FR"/>
              <a:pPr>
                <a:defRPr/>
              </a:pPr>
              <a:t>22/11/2024</a:t>
            </a:fld>
            <a:endParaRPr lang="fr-FR"/>
          </a:p>
        </p:txBody>
      </p:sp>
      <p:sp>
        <p:nvSpPr>
          <p:cNvPr id="6" name="Espace réservé du pied de page 4">
            <a:extLst>
              <a:ext uri="{FF2B5EF4-FFF2-40B4-BE49-F238E27FC236}">
                <a16:creationId xmlns:a16="http://schemas.microsoft.com/office/drawing/2014/main" id="{FCFE9A76-3075-4A67-987E-5E662483BFA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2B09BE-4E18-4E5E-AE07-945B7A198783}"/>
              </a:ext>
            </a:extLst>
          </p:cNvPr>
          <p:cNvSpPr>
            <a:spLocks noGrp="1"/>
          </p:cNvSpPr>
          <p:nvPr>
            <p:ph type="sldNum" sz="quarter" idx="12"/>
          </p:nvPr>
        </p:nvSpPr>
        <p:spPr/>
        <p:txBody>
          <a:bodyPr/>
          <a:lstStyle>
            <a:lvl1pPr>
              <a:defRPr/>
            </a:lvl1pPr>
          </a:lstStyle>
          <a:p>
            <a:pPr>
              <a:defRPr/>
            </a:pPr>
            <a:fld id="{71CC0AC1-8FCB-41C8-B8EB-B91A5CFFCCA7}" type="slidenum">
              <a:rPr lang="fr-FR"/>
              <a:pPr>
                <a:defRPr/>
              </a:pPr>
              <a:t>‹N°›</a:t>
            </a:fld>
            <a:endParaRPr lang="fr-FR"/>
          </a:p>
        </p:txBody>
      </p:sp>
    </p:spTree>
    <p:extLst>
      <p:ext uri="{BB962C8B-B14F-4D97-AF65-F5344CB8AC3E}">
        <p14:creationId xmlns:p14="http://schemas.microsoft.com/office/powerpoint/2010/main" val="373905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EBF8AC17-C9D9-4B96-BD1F-35CE611A2AF1}"/>
              </a:ext>
            </a:extLst>
          </p:cNvPr>
          <p:cNvSpPr>
            <a:spLocks noGrp="1"/>
          </p:cNvSpPr>
          <p:nvPr>
            <p:ph type="dt" sz="half" idx="10"/>
          </p:nvPr>
        </p:nvSpPr>
        <p:spPr/>
        <p:txBody>
          <a:bodyPr/>
          <a:lstStyle>
            <a:lvl1pPr>
              <a:defRPr/>
            </a:lvl1pPr>
          </a:lstStyle>
          <a:p>
            <a:pPr>
              <a:defRPr/>
            </a:pPr>
            <a:fld id="{A3D16A66-F0E8-4C25-AF39-60F32A460159}" type="datetimeFigureOut">
              <a:rPr lang="fr-FR"/>
              <a:pPr>
                <a:defRPr/>
              </a:pPr>
              <a:t>22/11/2024</a:t>
            </a:fld>
            <a:endParaRPr lang="fr-FR"/>
          </a:p>
        </p:txBody>
      </p:sp>
      <p:sp>
        <p:nvSpPr>
          <p:cNvPr id="6" name="Espace réservé du pied de page 4">
            <a:extLst>
              <a:ext uri="{FF2B5EF4-FFF2-40B4-BE49-F238E27FC236}">
                <a16:creationId xmlns:a16="http://schemas.microsoft.com/office/drawing/2014/main" id="{962350DE-05FF-405C-955E-09CEA960E3E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32E31A4-3719-470A-8D50-658223963D69}"/>
              </a:ext>
            </a:extLst>
          </p:cNvPr>
          <p:cNvSpPr>
            <a:spLocks noGrp="1"/>
          </p:cNvSpPr>
          <p:nvPr>
            <p:ph type="sldNum" sz="quarter" idx="12"/>
          </p:nvPr>
        </p:nvSpPr>
        <p:spPr/>
        <p:txBody>
          <a:bodyPr/>
          <a:lstStyle>
            <a:lvl1pPr>
              <a:defRPr/>
            </a:lvl1pPr>
          </a:lstStyle>
          <a:p>
            <a:pPr>
              <a:defRPr/>
            </a:pPr>
            <a:fld id="{6E9A8990-E579-43A4-895D-4DCCFFBC042F}" type="slidenum">
              <a:rPr lang="fr-FR"/>
              <a:pPr>
                <a:defRPr/>
              </a:pPr>
              <a:t>‹N°›</a:t>
            </a:fld>
            <a:endParaRPr lang="fr-FR"/>
          </a:p>
        </p:txBody>
      </p:sp>
    </p:spTree>
    <p:extLst>
      <p:ext uri="{BB962C8B-B14F-4D97-AF65-F5344CB8AC3E}">
        <p14:creationId xmlns:p14="http://schemas.microsoft.com/office/powerpoint/2010/main" val="315006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1BE31D5-569A-4448-BE7D-FF4582650D0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FD41019F-EAF3-4885-A823-FA207A10FCC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7E4D4CD6-8006-4DDB-8419-7AEC8AE91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1054CE0-B5DD-4D4C-94AC-526E266C0751}" type="datetimeFigureOut">
              <a:rPr lang="fr-FR"/>
              <a:pPr>
                <a:defRPr/>
              </a:pPr>
              <a:t>22/11/2024</a:t>
            </a:fld>
            <a:endParaRPr lang="fr-FR"/>
          </a:p>
        </p:txBody>
      </p:sp>
      <p:sp>
        <p:nvSpPr>
          <p:cNvPr id="5" name="Espace réservé du pied de page 4">
            <a:extLst>
              <a:ext uri="{FF2B5EF4-FFF2-40B4-BE49-F238E27FC236}">
                <a16:creationId xmlns:a16="http://schemas.microsoft.com/office/drawing/2014/main" id="{3982774F-6FDB-4C0A-B05D-DFC4B7FEE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4E19B1E1-435E-48E7-A4F4-1D3F05AB6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210D42C-36EC-4273-876A-201405D75C1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3C76E-3458-4D16-B6B9-9FDFD1520D17}"/>
              </a:ext>
            </a:extLst>
          </p:cNvPr>
          <p:cNvSpPr/>
          <p:nvPr/>
        </p:nvSpPr>
        <p:spPr>
          <a:xfrm rot="21429398">
            <a:off x="-638175" y="1968500"/>
            <a:ext cx="13106400" cy="1144588"/>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5" name="Rectangle 4">
            <a:extLst>
              <a:ext uri="{FF2B5EF4-FFF2-40B4-BE49-F238E27FC236}">
                <a16:creationId xmlns:a16="http://schemas.microsoft.com/office/drawing/2014/main" id="{2BBF74C9-4713-442C-8FEC-AAC5059095D1}"/>
              </a:ext>
            </a:extLst>
          </p:cNvPr>
          <p:cNvSpPr/>
          <p:nvPr/>
        </p:nvSpPr>
        <p:spPr>
          <a:xfrm>
            <a:off x="-658813" y="1968500"/>
            <a:ext cx="13106401" cy="1244600"/>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3076" name="ZoneTexte 5">
            <a:extLst>
              <a:ext uri="{FF2B5EF4-FFF2-40B4-BE49-F238E27FC236}">
                <a16:creationId xmlns:a16="http://schemas.microsoft.com/office/drawing/2014/main" id="{D0671F73-465D-4888-93FD-20DA9A740155}"/>
              </a:ext>
            </a:extLst>
          </p:cNvPr>
          <p:cNvSpPr txBox="1">
            <a:spLocks noChangeArrowheads="1"/>
          </p:cNvSpPr>
          <p:nvPr/>
        </p:nvSpPr>
        <p:spPr bwMode="auto">
          <a:xfrm>
            <a:off x="796925" y="2016125"/>
            <a:ext cx="1023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3600" dirty="0">
                <a:solidFill>
                  <a:srgbClr val="FFFFFF"/>
                </a:solidFill>
                <a:latin typeface="Arial" panose="020B0604020202020204" pitchFamily="34" charset="0"/>
                <a:cs typeface="Arial" panose="020B0604020202020204" pitchFamily="34" charset="0"/>
              </a:rPr>
              <a:t> </a:t>
            </a:r>
            <a:r>
              <a:rPr lang="fr-FR" altLang="fr-FR" sz="3600" dirty="0">
                <a:solidFill>
                  <a:srgbClr val="FFFFFF"/>
                </a:solidFill>
                <a:latin typeface="Arial" panose="020B0604020202020204" pitchFamily="34" charset="0"/>
                <a:ea typeface="Liberation Sans" pitchFamily="34" charset="0"/>
                <a:cs typeface="Arial" panose="020B0604020202020204" pitchFamily="34" charset="0"/>
              </a:rPr>
              <a:t>Plan Local d’Urbanisme Intercommunal - PADD</a:t>
            </a:r>
          </a:p>
        </p:txBody>
      </p:sp>
      <p:sp>
        <p:nvSpPr>
          <p:cNvPr id="7" name="Rectangle 6">
            <a:extLst>
              <a:ext uri="{FF2B5EF4-FFF2-40B4-BE49-F238E27FC236}">
                <a16:creationId xmlns:a16="http://schemas.microsoft.com/office/drawing/2014/main" id="{8D543B02-A12D-42A2-844C-F8033690FA57}"/>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8" name="Rectangle 7">
            <a:extLst>
              <a:ext uri="{FF2B5EF4-FFF2-40B4-BE49-F238E27FC236}">
                <a16:creationId xmlns:a16="http://schemas.microsoft.com/office/drawing/2014/main" id="{A6B80240-4C0C-4E17-8524-3140041FB631}"/>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prstClr val="white"/>
              </a:solidFill>
            </a:endParaRPr>
          </a:p>
        </p:txBody>
      </p:sp>
      <p:cxnSp>
        <p:nvCxnSpPr>
          <p:cNvPr id="9" name="Connecteur droit 8">
            <a:extLst>
              <a:ext uri="{FF2B5EF4-FFF2-40B4-BE49-F238E27FC236}">
                <a16:creationId xmlns:a16="http://schemas.microsoft.com/office/drawing/2014/main" id="{2A6B4590-9201-4F05-9010-750E63571723}"/>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C700AEB-F690-47B3-9646-A618310A8FFC}"/>
              </a:ext>
            </a:extLst>
          </p:cNvPr>
          <p:cNvSpPr/>
          <p:nvPr/>
        </p:nvSpPr>
        <p:spPr>
          <a:xfrm rot="452699" flipH="1">
            <a:off x="11628438" y="-439738"/>
            <a:ext cx="1363662"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1" name="Rectangle 10">
            <a:extLst>
              <a:ext uri="{FF2B5EF4-FFF2-40B4-BE49-F238E27FC236}">
                <a16:creationId xmlns:a16="http://schemas.microsoft.com/office/drawing/2014/main" id="{C61D6B3E-FD44-40DA-B556-D25BAD7D28FE}"/>
              </a:ext>
            </a:extLst>
          </p:cNvPr>
          <p:cNvSpPr/>
          <p:nvPr/>
        </p:nvSpPr>
        <p:spPr>
          <a:xfrm rot="21314770" flipV="1">
            <a:off x="11714163" y="-4540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cxnSp>
        <p:nvCxnSpPr>
          <p:cNvPr id="12" name="Connecteur droit 11">
            <a:extLst>
              <a:ext uri="{FF2B5EF4-FFF2-40B4-BE49-F238E27FC236}">
                <a16:creationId xmlns:a16="http://schemas.microsoft.com/office/drawing/2014/main" id="{2EFBEA39-CCA0-49E9-83A2-7AA7B3B09910}"/>
              </a:ext>
            </a:extLst>
          </p:cNvPr>
          <p:cNvCxnSpPr/>
          <p:nvPr/>
        </p:nvCxnSpPr>
        <p:spPr>
          <a:xfrm>
            <a:off x="11060113" y="-3476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pic>
        <p:nvPicPr>
          <p:cNvPr id="3083" name="Image 12">
            <a:extLst>
              <a:ext uri="{FF2B5EF4-FFF2-40B4-BE49-F238E27FC236}">
                <a16:creationId xmlns:a16="http://schemas.microsoft.com/office/drawing/2014/main" id="{6809ECFC-063D-4F15-92A7-E34D0643C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3657600"/>
            <a:ext cx="37750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ZoneTexte 14">
            <a:extLst>
              <a:ext uri="{FF2B5EF4-FFF2-40B4-BE49-F238E27FC236}">
                <a16:creationId xmlns:a16="http://schemas.microsoft.com/office/drawing/2014/main" id="{5ACE7BF2-CBB4-4CAF-BC99-135CDBBC5BC0}"/>
              </a:ext>
            </a:extLst>
          </p:cNvPr>
          <p:cNvSpPr txBox="1">
            <a:spLocks noChangeArrowheads="1"/>
          </p:cNvSpPr>
          <p:nvPr/>
        </p:nvSpPr>
        <p:spPr bwMode="auto">
          <a:xfrm>
            <a:off x="977900" y="901700"/>
            <a:ext cx="1023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dirty="0">
                <a:solidFill>
                  <a:srgbClr val="595959"/>
                </a:solidFill>
              </a:rPr>
              <a:t>Présentation du PADD en commune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10</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8988573"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1 - FOCUS : Le logement dans le PADD du PLUi : combien de logements à créer d’ici 2037? (non affiché mais sous-tend les choix du PADD)</a:t>
            </a:r>
          </a:p>
        </p:txBody>
      </p:sp>
      <p:graphicFrame>
        <p:nvGraphicFramePr>
          <p:cNvPr id="4" name="Tableau 3">
            <a:extLst>
              <a:ext uri="{FF2B5EF4-FFF2-40B4-BE49-F238E27FC236}">
                <a16:creationId xmlns:a16="http://schemas.microsoft.com/office/drawing/2014/main" id="{5ABFF85D-6069-4908-8FD0-8DCB1CFFC860}"/>
              </a:ext>
            </a:extLst>
          </p:cNvPr>
          <p:cNvGraphicFramePr>
            <a:graphicFrameLocks noGrp="1"/>
          </p:cNvGraphicFramePr>
          <p:nvPr>
            <p:extLst>
              <p:ext uri="{D42A27DB-BD31-4B8C-83A1-F6EECF244321}">
                <p14:modId xmlns:p14="http://schemas.microsoft.com/office/powerpoint/2010/main" val="1949151202"/>
              </p:ext>
            </p:extLst>
          </p:nvPr>
        </p:nvGraphicFramePr>
        <p:xfrm>
          <a:off x="1100947" y="685800"/>
          <a:ext cx="9164487" cy="5730240"/>
        </p:xfrm>
        <a:graphic>
          <a:graphicData uri="http://schemas.openxmlformats.org/drawingml/2006/table">
            <a:tbl>
              <a:tblPr firstRow="1" bandRow="1">
                <a:tableStyleId>{5C22544A-7EE6-4342-B048-85BDC9FD1C3A}</a:tableStyleId>
              </a:tblPr>
              <a:tblGrid>
                <a:gridCol w="2530774">
                  <a:extLst>
                    <a:ext uri="{9D8B030D-6E8A-4147-A177-3AD203B41FA5}">
                      <a16:colId xmlns:a16="http://schemas.microsoft.com/office/drawing/2014/main" val="1332758507"/>
                    </a:ext>
                  </a:extLst>
                </a:gridCol>
                <a:gridCol w="6633713">
                  <a:extLst>
                    <a:ext uri="{9D8B030D-6E8A-4147-A177-3AD203B41FA5}">
                      <a16:colId xmlns:a16="http://schemas.microsoft.com/office/drawing/2014/main" val="763993868"/>
                    </a:ext>
                  </a:extLst>
                </a:gridCol>
              </a:tblGrid>
              <a:tr h="224023">
                <a:tc>
                  <a:txBody>
                    <a:bodyPr/>
                    <a:lstStyle/>
                    <a:p>
                      <a:r>
                        <a:rPr lang="fr-FR" dirty="0"/>
                        <a:t>Elément à prendre en compte</a:t>
                      </a:r>
                    </a:p>
                  </a:txBody>
                  <a:tcPr/>
                </a:tc>
                <a:tc>
                  <a:txBody>
                    <a:bodyPr/>
                    <a:lstStyle/>
                    <a:p>
                      <a:r>
                        <a:rPr lang="fr-FR" dirty="0"/>
                        <a:t>Choix effectué dans le PADD</a:t>
                      </a:r>
                    </a:p>
                  </a:txBody>
                  <a:tcPr/>
                </a:tc>
                <a:extLst>
                  <a:ext uri="{0D108BD9-81ED-4DB2-BD59-A6C34878D82A}">
                    <a16:rowId xmlns:a16="http://schemas.microsoft.com/office/drawing/2014/main" val="3714937549"/>
                  </a:ext>
                </a:extLst>
              </a:tr>
              <a:tr h="386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Croissance démographique (choix entre différentes hypothèses)</a:t>
                      </a:r>
                    </a:p>
                    <a:p>
                      <a:endParaRPr lang="fr-FR" sz="1600" dirty="0"/>
                    </a:p>
                  </a:txBody>
                  <a:tcPr/>
                </a:tc>
                <a:tc>
                  <a:txBody>
                    <a:bodyPr/>
                    <a:lstStyle/>
                    <a:p>
                      <a:r>
                        <a:rPr lang="fr-FR" sz="1600" b="1" dirty="0"/>
                        <a:t>1% jusqu’en 2030 puis 0,9%</a:t>
                      </a:r>
                    </a:p>
                    <a:p>
                      <a:r>
                        <a:rPr lang="fr-FR" sz="1600" i="1" dirty="0"/>
                        <a:t>Ce n’est pas l’hypothèse la plus ambitieuse mais elle semble réaliste (il faut essayer d’être réaliste pour ne pas donner l’impression de « gonfler » le chiffre pour justifier des extensions de l’urbanisation -&gt; risque contentieux)</a:t>
                      </a:r>
                    </a:p>
                  </a:txBody>
                  <a:tcPr/>
                </a:tc>
                <a:extLst>
                  <a:ext uri="{0D108BD9-81ED-4DB2-BD59-A6C34878D82A}">
                    <a16:rowId xmlns:a16="http://schemas.microsoft.com/office/drawing/2014/main" val="151274167"/>
                  </a:ext>
                </a:extLst>
              </a:tr>
              <a:tr h="718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Tendance à la diminution du nombre de personnes par ménage (« desserrement des ménages »)</a:t>
                      </a:r>
                    </a:p>
                  </a:txBody>
                  <a:tcPr/>
                </a:tc>
                <a:tc>
                  <a:txBody>
                    <a:bodyPr/>
                    <a:lstStyle/>
                    <a:p>
                      <a:r>
                        <a:rPr lang="fr-FR" sz="1600" b="1" dirty="0"/>
                        <a:t>2,07 puis 2,03 pers/ménage </a:t>
                      </a:r>
                      <a:r>
                        <a:rPr lang="fr-FR" sz="1600" i="1" dirty="0"/>
                        <a:t>(peu de maîtrise de ce facteur, réalisme)</a:t>
                      </a:r>
                    </a:p>
                  </a:txBody>
                  <a:tcPr/>
                </a:tc>
                <a:extLst>
                  <a:ext uri="{0D108BD9-81ED-4DB2-BD59-A6C34878D82A}">
                    <a16:rowId xmlns:a16="http://schemas.microsoft.com/office/drawing/2014/main" val="1070303434"/>
                  </a:ext>
                </a:extLst>
              </a:tr>
              <a:tr h="224023">
                <a:tc>
                  <a:txBody>
                    <a:bodyPr/>
                    <a:lstStyle/>
                    <a:p>
                      <a:pPr marL="0" indent="0">
                        <a:buFontTx/>
                        <a:buNone/>
                      </a:pPr>
                      <a:r>
                        <a:rPr lang="fr-FR" sz="1600" dirty="0"/>
                        <a:t>Logements créés dans des constructions existantes (renouvellement urbain)</a:t>
                      </a:r>
                    </a:p>
                  </a:txBody>
                  <a:tcPr/>
                </a:tc>
                <a:tc>
                  <a:txBody>
                    <a:bodyPr/>
                    <a:lstStyle/>
                    <a:p>
                      <a:r>
                        <a:rPr lang="fr-FR" sz="1600" b="1" dirty="0"/>
                        <a:t>0,1% puis 0,2%/an </a:t>
                      </a:r>
                    </a:p>
                    <a:p>
                      <a:r>
                        <a:rPr lang="fr-FR" sz="1600" i="1" dirty="0"/>
                        <a:t>Ce sont des logements créés « spontanément » dans des constructions existantes qui font baisser le nombre de logements à créer pour absorber le besoin</a:t>
                      </a:r>
                    </a:p>
                  </a:txBody>
                  <a:tcPr/>
                </a:tc>
                <a:extLst>
                  <a:ext uri="{0D108BD9-81ED-4DB2-BD59-A6C34878D82A}">
                    <a16:rowId xmlns:a16="http://schemas.microsoft.com/office/drawing/2014/main" val="559723254"/>
                  </a:ext>
                </a:extLst>
              </a:tr>
              <a:tr h="224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Tendance à la diminution des résidences secondaire</a:t>
                      </a:r>
                    </a:p>
                  </a:txBody>
                  <a:tcPr/>
                </a:tc>
                <a:tc>
                  <a:txBody>
                    <a:bodyPr/>
                    <a:lstStyle/>
                    <a:p>
                      <a:r>
                        <a:rPr lang="fr-FR" sz="1600" b="1" dirty="0"/>
                        <a:t>18,9% puis 17,9% </a:t>
                      </a:r>
                      <a:r>
                        <a:rPr lang="fr-FR" sz="1600" dirty="0"/>
                        <a:t>de RS</a:t>
                      </a:r>
                    </a:p>
                    <a:p>
                      <a:r>
                        <a:rPr lang="fr-FR" sz="1600" i="1" dirty="0"/>
                        <a:t>Revient à maintenir le nombre de résidences secondaires mais en assumant une tendance à la diminution de leur part en proportion de l’ensemble des résidences</a:t>
                      </a:r>
                    </a:p>
                  </a:txBody>
                  <a:tcPr/>
                </a:tc>
                <a:extLst>
                  <a:ext uri="{0D108BD9-81ED-4DB2-BD59-A6C34878D82A}">
                    <a16:rowId xmlns:a16="http://schemas.microsoft.com/office/drawing/2014/main" val="2478414030"/>
                  </a:ext>
                </a:extLst>
              </a:tr>
              <a:tr h="224023">
                <a:tc>
                  <a:txBody>
                    <a:bodyPr/>
                    <a:lstStyle/>
                    <a:p>
                      <a:r>
                        <a:rPr lang="fr-FR" sz="1600" dirty="0"/>
                        <a:t>Nombre de logements vacants (nécessaires à la « détente » du marché)</a:t>
                      </a:r>
                    </a:p>
                  </a:txBody>
                  <a:tcPr/>
                </a:tc>
                <a:tc>
                  <a:txBody>
                    <a:bodyPr/>
                    <a:lstStyle/>
                    <a:p>
                      <a:r>
                        <a:rPr lang="fr-FR" sz="1600" b="1" dirty="0"/>
                        <a:t>Objectif de 6% puis 6,4% </a:t>
                      </a:r>
                      <a:r>
                        <a:rPr lang="fr-FR" sz="1600" i="1" dirty="0"/>
                        <a:t>afin de détendre le marché (actuellement à 4,3%)</a:t>
                      </a:r>
                    </a:p>
                  </a:txBody>
                  <a:tcPr/>
                </a:tc>
                <a:extLst>
                  <a:ext uri="{0D108BD9-81ED-4DB2-BD59-A6C34878D82A}">
                    <a16:rowId xmlns:a16="http://schemas.microsoft.com/office/drawing/2014/main" val="628218730"/>
                  </a:ext>
                </a:extLst>
              </a:tr>
            </a:tbl>
          </a:graphicData>
        </a:graphic>
      </p:graphicFrame>
      <p:sp>
        <p:nvSpPr>
          <p:cNvPr id="5" name="Rectangle 4">
            <a:extLst>
              <a:ext uri="{FF2B5EF4-FFF2-40B4-BE49-F238E27FC236}">
                <a16:creationId xmlns:a16="http://schemas.microsoft.com/office/drawing/2014/main" id="{EE4D9EBF-0F6C-4092-B070-5FFB921964C3}"/>
              </a:ext>
            </a:extLst>
          </p:cNvPr>
          <p:cNvSpPr/>
          <p:nvPr/>
        </p:nvSpPr>
        <p:spPr>
          <a:xfrm>
            <a:off x="0" y="2415396"/>
            <a:ext cx="1058887" cy="40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Maintien du point mort »</a:t>
            </a:r>
          </a:p>
        </p:txBody>
      </p:sp>
      <p:sp>
        <p:nvSpPr>
          <p:cNvPr id="8" name="Rectangle : coins arrondis 7">
            <a:extLst>
              <a:ext uri="{FF2B5EF4-FFF2-40B4-BE49-F238E27FC236}">
                <a16:creationId xmlns:a16="http://schemas.microsoft.com/office/drawing/2014/main" id="{CCB7F1AE-DCE6-4CCB-BA27-374C2879AECD}"/>
              </a:ext>
            </a:extLst>
          </p:cNvPr>
          <p:cNvSpPr/>
          <p:nvPr/>
        </p:nvSpPr>
        <p:spPr>
          <a:xfrm>
            <a:off x="10625599" y="1986874"/>
            <a:ext cx="1193652" cy="3769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sz="2400" b="1" dirty="0"/>
              <a:t>1831</a:t>
            </a:r>
            <a:r>
              <a:rPr lang="fr-FR" dirty="0"/>
              <a:t> </a:t>
            </a:r>
            <a:r>
              <a:rPr lang="fr-FR" sz="1600" dirty="0"/>
              <a:t>logements à construire entre 2027-2037 sur l’ensemble du territoire</a:t>
            </a:r>
            <a:endParaRPr lang="fr-FR" dirty="0"/>
          </a:p>
        </p:txBody>
      </p:sp>
      <p:sp>
        <p:nvSpPr>
          <p:cNvPr id="9" name="Accolade fermante 8">
            <a:extLst>
              <a:ext uri="{FF2B5EF4-FFF2-40B4-BE49-F238E27FC236}">
                <a16:creationId xmlns:a16="http://schemas.microsoft.com/office/drawing/2014/main" id="{38EE5EBA-BC36-44F4-9D8D-0AC2CEAEEF24}"/>
              </a:ext>
            </a:extLst>
          </p:cNvPr>
          <p:cNvSpPr/>
          <p:nvPr/>
        </p:nvSpPr>
        <p:spPr>
          <a:xfrm>
            <a:off x="9992630" y="1509623"/>
            <a:ext cx="629728" cy="4724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7639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11</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8988573"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1 - FOCUS : Le logement dans le PADD du PLUi : quelle répartition (territorialisation) des logements à créer entre les communes ?</a:t>
            </a:r>
          </a:p>
        </p:txBody>
      </p:sp>
      <p:graphicFrame>
        <p:nvGraphicFramePr>
          <p:cNvPr id="6" name="Tableau 5">
            <a:extLst>
              <a:ext uri="{FF2B5EF4-FFF2-40B4-BE49-F238E27FC236}">
                <a16:creationId xmlns:a16="http://schemas.microsoft.com/office/drawing/2014/main" id="{3D84CFC4-E0C3-4A8A-BB45-FAABA6CD65AB}"/>
              </a:ext>
            </a:extLst>
          </p:cNvPr>
          <p:cNvGraphicFramePr>
            <a:graphicFrameLocks noGrp="1"/>
          </p:cNvGraphicFramePr>
          <p:nvPr>
            <p:extLst>
              <p:ext uri="{D42A27DB-BD31-4B8C-83A1-F6EECF244321}">
                <p14:modId xmlns:p14="http://schemas.microsoft.com/office/powerpoint/2010/main" val="2093981189"/>
              </p:ext>
            </p:extLst>
          </p:nvPr>
        </p:nvGraphicFramePr>
        <p:xfrm>
          <a:off x="180558" y="909175"/>
          <a:ext cx="11283946" cy="5273040"/>
        </p:xfrm>
        <a:graphic>
          <a:graphicData uri="http://schemas.openxmlformats.org/drawingml/2006/table">
            <a:tbl>
              <a:tblPr firstRow="1" bandRow="1">
                <a:tableStyleId>{5C22544A-7EE6-4342-B048-85BDC9FD1C3A}</a:tableStyleId>
              </a:tblPr>
              <a:tblGrid>
                <a:gridCol w="1380823">
                  <a:extLst>
                    <a:ext uri="{9D8B030D-6E8A-4147-A177-3AD203B41FA5}">
                      <a16:colId xmlns:a16="http://schemas.microsoft.com/office/drawing/2014/main" val="3636783231"/>
                    </a:ext>
                  </a:extLst>
                </a:gridCol>
                <a:gridCol w="1708030">
                  <a:extLst>
                    <a:ext uri="{9D8B030D-6E8A-4147-A177-3AD203B41FA5}">
                      <a16:colId xmlns:a16="http://schemas.microsoft.com/office/drawing/2014/main" val="523812082"/>
                    </a:ext>
                  </a:extLst>
                </a:gridCol>
                <a:gridCol w="1509623">
                  <a:extLst>
                    <a:ext uri="{9D8B030D-6E8A-4147-A177-3AD203B41FA5}">
                      <a16:colId xmlns:a16="http://schemas.microsoft.com/office/drawing/2014/main" val="3089666776"/>
                    </a:ext>
                  </a:extLst>
                </a:gridCol>
                <a:gridCol w="1216324">
                  <a:extLst>
                    <a:ext uri="{9D8B030D-6E8A-4147-A177-3AD203B41FA5}">
                      <a16:colId xmlns:a16="http://schemas.microsoft.com/office/drawing/2014/main" val="3298947743"/>
                    </a:ext>
                  </a:extLst>
                </a:gridCol>
                <a:gridCol w="5469146">
                  <a:extLst>
                    <a:ext uri="{9D8B030D-6E8A-4147-A177-3AD203B41FA5}">
                      <a16:colId xmlns:a16="http://schemas.microsoft.com/office/drawing/2014/main" val="3862480879"/>
                    </a:ext>
                  </a:extLst>
                </a:gridCol>
              </a:tblGrid>
              <a:tr h="370840">
                <a:tc>
                  <a:txBody>
                    <a:bodyPr/>
                    <a:lstStyle/>
                    <a:p>
                      <a:pPr algn="ctr"/>
                      <a:r>
                        <a:rPr lang="fr-FR" sz="1600" dirty="0"/>
                        <a:t>Commune</a:t>
                      </a:r>
                    </a:p>
                  </a:txBody>
                  <a:tcPr/>
                </a:tc>
                <a:tc>
                  <a:txBody>
                    <a:bodyPr/>
                    <a:lstStyle/>
                    <a:p>
                      <a:pPr algn="ctr"/>
                      <a:r>
                        <a:rPr lang="fr-FR" sz="1600" dirty="0"/>
                        <a:t>Position dans l’armature territoriale</a:t>
                      </a:r>
                    </a:p>
                  </a:txBody>
                  <a:tcPr/>
                </a:tc>
                <a:tc>
                  <a:txBody>
                    <a:bodyPr/>
                    <a:lstStyle/>
                    <a:p>
                      <a:pPr algn="ctr"/>
                      <a:r>
                        <a:rPr lang="fr-FR" sz="1600" dirty="0"/>
                        <a:t>Répartition de la construction de logements par commune</a:t>
                      </a:r>
                    </a:p>
                  </a:txBody>
                  <a:tcPr/>
                </a:tc>
                <a:tc>
                  <a:txBody>
                    <a:bodyPr/>
                    <a:lstStyle/>
                    <a:p>
                      <a:pPr algn="ctr"/>
                      <a:r>
                        <a:rPr lang="fr-FR" sz="1600" dirty="0"/>
                        <a:t>Nombre de logements à construire</a:t>
                      </a:r>
                    </a:p>
                  </a:txBody>
                  <a:tcPr/>
                </a:tc>
                <a:tc>
                  <a:txBody>
                    <a:bodyPr/>
                    <a:lstStyle/>
                    <a:p>
                      <a:pPr algn="ctr"/>
                      <a:r>
                        <a:rPr lang="fr-FR" sz="1600" dirty="0"/>
                        <a:t>Explication </a:t>
                      </a:r>
                    </a:p>
                  </a:txBody>
                  <a:tcPr/>
                </a:tc>
                <a:extLst>
                  <a:ext uri="{0D108BD9-81ED-4DB2-BD59-A6C34878D82A}">
                    <a16:rowId xmlns:a16="http://schemas.microsoft.com/office/drawing/2014/main" val="2173653236"/>
                  </a:ext>
                </a:extLst>
              </a:tr>
              <a:tr h="370840">
                <a:tc>
                  <a:txBody>
                    <a:bodyPr/>
                    <a:lstStyle/>
                    <a:p>
                      <a:pPr algn="ctr"/>
                      <a:r>
                        <a:rPr lang="fr-FR" sz="1600" dirty="0"/>
                        <a:t>Saint-Brevin-les-Pins</a:t>
                      </a:r>
                    </a:p>
                  </a:txBody>
                  <a:tcPr/>
                </a:tc>
                <a:tc>
                  <a:txBody>
                    <a:bodyPr/>
                    <a:lstStyle/>
                    <a:p>
                      <a:pPr algn="ctr"/>
                      <a:r>
                        <a:rPr lang="fr-FR" sz="1600" dirty="0"/>
                        <a:t>Pôle d’équilibre</a:t>
                      </a:r>
                    </a:p>
                  </a:txBody>
                  <a:tcPr/>
                </a:tc>
                <a:tc>
                  <a:txBody>
                    <a:bodyPr/>
                    <a:lstStyle/>
                    <a:p>
                      <a:pPr algn="ctr"/>
                      <a:r>
                        <a:rPr lang="fr-FR" sz="1600" dirty="0"/>
                        <a:t>60%</a:t>
                      </a:r>
                    </a:p>
                  </a:txBody>
                  <a:tcPr/>
                </a:tc>
                <a:tc>
                  <a:txBody>
                    <a:bodyPr/>
                    <a:lstStyle/>
                    <a:p>
                      <a:pPr algn="ctr"/>
                      <a:r>
                        <a:rPr lang="fr-FR" sz="1600" dirty="0"/>
                        <a:t>1098</a:t>
                      </a:r>
                    </a:p>
                  </a:txBody>
                  <a:tcPr/>
                </a:tc>
                <a:tc>
                  <a:txBody>
                    <a:bodyPr/>
                    <a:lstStyle/>
                    <a:p>
                      <a:pPr marL="285750" indent="-285750" algn="just">
                        <a:buFontTx/>
                        <a:buChar char="-"/>
                      </a:pPr>
                      <a:r>
                        <a:rPr lang="fr-FR" sz="1600" dirty="0"/>
                        <a:t>Position dans l’armature territoriale </a:t>
                      </a:r>
                    </a:p>
                    <a:p>
                      <a:pPr marL="285750" indent="-285750" algn="just">
                        <a:buFontTx/>
                        <a:buChar char="-"/>
                      </a:pPr>
                      <a:r>
                        <a:rPr lang="fr-FR" sz="1600" dirty="0"/>
                        <a:t>Besoin de créer du logement social (SRU)</a:t>
                      </a:r>
                    </a:p>
                    <a:p>
                      <a:pPr marL="285750" indent="-285750" algn="just">
                        <a:buFontTx/>
                        <a:buChar char="-"/>
                      </a:pPr>
                      <a:r>
                        <a:rPr lang="fr-FR" sz="1600" dirty="0"/>
                        <a:t>Commune « tendue »</a:t>
                      </a:r>
                    </a:p>
                  </a:txBody>
                  <a:tcPr/>
                </a:tc>
                <a:extLst>
                  <a:ext uri="{0D108BD9-81ED-4DB2-BD59-A6C34878D82A}">
                    <a16:rowId xmlns:a16="http://schemas.microsoft.com/office/drawing/2014/main" val="2686233381"/>
                  </a:ext>
                </a:extLst>
              </a:tr>
              <a:tr h="370840">
                <a:tc>
                  <a:txBody>
                    <a:bodyPr/>
                    <a:lstStyle/>
                    <a:p>
                      <a:pPr algn="ctr"/>
                      <a:r>
                        <a:rPr lang="fr-FR" sz="1600" dirty="0"/>
                        <a:t>Saint-Père-en-Retz</a:t>
                      </a:r>
                    </a:p>
                  </a:txBody>
                  <a:tcPr/>
                </a:tc>
                <a:tc>
                  <a:txBody>
                    <a:bodyPr/>
                    <a:lstStyle/>
                    <a:p>
                      <a:pPr algn="ctr"/>
                      <a:r>
                        <a:rPr lang="fr-FR" sz="1600" dirty="0"/>
                        <a:t>Pôle intermédiaire</a:t>
                      </a:r>
                    </a:p>
                  </a:txBody>
                  <a:tcPr/>
                </a:tc>
                <a:tc>
                  <a:txBody>
                    <a:bodyPr/>
                    <a:lstStyle/>
                    <a:p>
                      <a:pPr algn="ctr"/>
                      <a:r>
                        <a:rPr lang="fr-FR" sz="1600" dirty="0"/>
                        <a:t>19%</a:t>
                      </a:r>
                    </a:p>
                  </a:txBody>
                  <a:tcPr/>
                </a:tc>
                <a:tc>
                  <a:txBody>
                    <a:bodyPr/>
                    <a:lstStyle/>
                    <a:p>
                      <a:pPr algn="ctr"/>
                      <a:r>
                        <a:rPr lang="fr-FR" sz="1600" dirty="0"/>
                        <a:t>348</a:t>
                      </a:r>
                    </a:p>
                  </a:txBody>
                  <a:tcPr/>
                </a:tc>
                <a:tc>
                  <a:txBody>
                    <a:bodyPr/>
                    <a:lstStyle/>
                    <a:p>
                      <a:pPr marL="285750" indent="-285750" algn="just">
                        <a:buFontTx/>
                        <a:buChar char="-"/>
                      </a:pPr>
                      <a:r>
                        <a:rPr lang="fr-FR" sz="1600" dirty="0"/>
                        <a:t>Position dans armature territoriale</a:t>
                      </a:r>
                    </a:p>
                    <a:p>
                      <a:pPr marL="285750" indent="-285750" algn="just">
                        <a:buFontTx/>
                        <a:buChar char="-"/>
                      </a:pPr>
                      <a:r>
                        <a:rPr lang="fr-FR" sz="1600" dirty="0"/>
                        <a:t>Commune récemment classée « tendue » </a:t>
                      </a:r>
                    </a:p>
                    <a:p>
                      <a:pPr marL="285750" indent="-285750" algn="just">
                        <a:buFontTx/>
                        <a:buChar char="-"/>
                      </a:pPr>
                      <a:r>
                        <a:rPr lang="fr-FR" sz="1600" dirty="0"/>
                        <a:t>Commune non soumise  la Loi littoral</a:t>
                      </a:r>
                    </a:p>
                  </a:txBody>
                  <a:tcPr/>
                </a:tc>
                <a:extLst>
                  <a:ext uri="{0D108BD9-81ED-4DB2-BD59-A6C34878D82A}">
                    <a16:rowId xmlns:a16="http://schemas.microsoft.com/office/drawing/2014/main" val="712912585"/>
                  </a:ext>
                </a:extLst>
              </a:tr>
              <a:tr h="370840">
                <a:tc>
                  <a:txBody>
                    <a:bodyPr/>
                    <a:lstStyle/>
                    <a:p>
                      <a:pPr algn="ctr"/>
                      <a:r>
                        <a:rPr lang="fr-FR" sz="1600" dirty="0"/>
                        <a:t>Paimboeuf</a:t>
                      </a:r>
                    </a:p>
                  </a:txBody>
                  <a:tcPr/>
                </a:tc>
                <a:tc>
                  <a:txBody>
                    <a:bodyPr/>
                    <a:lstStyle/>
                    <a:p>
                      <a:pPr algn="ctr"/>
                      <a:r>
                        <a:rPr lang="fr-FR" sz="1600" dirty="0"/>
                        <a:t>Pôle intermédiaire</a:t>
                      </a:r>
                    </a:p>
                  </a:txBody>
                  <a:tcPr/>
                </a:tc>
                <a:tc>
                  <a:txBody>
                    <a:bodyPr/>
                    <a:lstStyle/>
                    <a:p>
                      <a:pPr algn="ctr"/>
                      <a:r>
                        <a:rPr lang="fr-FR" sz="1600" dirty="0"/>
                        <a:t>8%</a:t>
                      </a:r>
                    </a:p>
                  </a:txBody>
                  <a:tcPr/>
                </a:tc>
                <a:tc>
                  <a:txBody>
                    <a:bodyPr/>
                    <a:lstStyle/>
                    <a:p>
                      <a:pPr algn="ctr"/>
                      <a:r>
                        <a:rPr lang="fr-FR" sz="1600" dirty="0"/>
                        <a:t>146</a:t>
                      </a:r>
                    </a:p>
                  </a:txBody>
                  <a:tcPr/>
                </a:tc>
                <a:tc>
                  <a:txBody>
                    <a:bodyPr/>
                    <a:lstStyle/>
                    <a:p>
                      <a:pPr marL="285750" indent="-285750" algn="just">
                        <a:buFontTx/>
                        <a:buChar char="-"/>
                      </a:pPr>
                      <a:r>
                        <a:rPr lang="fr-FR" sz="1600" dirty="0"/>
                        <a:t>Position dans l’armature territoriale</a:t>
                      </a:r>
                    </a:p>
                    <a:p>
                      <a:pPr marL="285750" indent="-285750" algn="just">
                        <a:buFontTx/>
                        <a:buChar char="-"/>
                      </a:pPr>
                      <a:r>
                        <a:rPr lang="fr-FR" sz="1600" dirty="0"/>
                        <a:t>Absence de possibilité d’extension</a:t>
                      </a:r>
                    </a:p>
                  </a:txBody>
                  <a:tcPr/>
                </a:tc>
                <a:extLst>
                  <a:ext uri="{0D108BD9-81ED-4DB2-BD59-A6C34878D82A}">
                    <a16:rowId xmlns:a16="http://schemas.microsoft.com/office/drawing/2014/main" val="1527495494"/>
                  </a:ext>
                </a:extLst>
              </a:tr>
              <a:tr h="370840">
                <a:tc>
                  <a:txBody>
                    <a:bodyPr/>
                    <a:lstStyle/>
                    <a:p>
                      <a:pPr algn="ctr"/>
                      <a:r>
                        <a:rPr lang="fr-FR" sz="1600" dirty="0"/>
                        <a:t>Frossay</a:t>
                      </a:r>
                    </a:p>
                  </a:txBody>
                  <a:tcPr/>
                </a:tc>
                <a:tc>
                  <a:txBody>
                    <a:bodyPr/>
                    <a:lstStyle/>
                    <a:p>
                      <a:pPr algn="ctr"/>
                      <a:r>
                        <a:rPr lang="fr-FR" sz="1600" dirty="0"/>
                        <a:t>Pôle de proximité</a:t>
                      </a:r>
                    </a:p>
                  </a:txBody>
                  <a:tcPr/>
                </a:tc>
                <a:tc>
                  <a:txBody>
                    <a:bodyPr/>
                    <a:lstStyle/>
                    <a:p>
                      <a:pPr algn="ctr"/>
                      <a:r>
                        <a:rPr lang="fr-FR" sz="1600" dirty="0"/>
                        <a:t>7%</a:t>
                      </a:r>
                    </a:p>
                  </a:txBody>
                  <a:tcPr/>
                </a:tc>
                <a:tc>
                  <a:txBody>
                    <a:bodyPr/>
                    <a:lstStyle/>
                    <a:p>
                      <a:pPr algn="ctr"/>
                      <a:r>
                        <a:rPr lang="fr-FR" sz="1600" dirty="0"/>
                        <a:t>128</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dirty="0"/>
                        <a:t>- Position dans l’armature territoriale</a:t>
                      </a:r>
                    </a:p>
                    <a:p>
                      <a:pPr algn="just"/>
                      <a:r>
                        <a:rPr lang="fr-FR" sz="1600" dirty="0"/>
                        <a:t>- Présence de gisements fonciers</a:t>
                      </a:r>
                    </a:p>
                  </a:txBody>
                  <a:tcPr/>
                </a:tc>
                <a:extLst>
                  <a:ext uri="{0D108BD9-81ED-4DB2-BD59-A6C34878D82A}">
                    <a16:rowId xmlns:a16="http://schemas.microsoft.com/office/drawing/2014/main" val="932807805"/>
                  </a:ext>
                </a:extLst>
              </a:tr>
              <a:tr h="370840">
                <a:tc>
                  <a:txBody>
                    <a:bodyPr/>
                    <a:lstStyle/>
                    <a:p>
                      <a:pPr algn="ctr"/>
                      <a:r>
                        <a:rPr lang="fr-FR" sz="1600" dirty="0"/>
                        <a:t>Saint-Viaud</a:t>
                      </a:r>
                    </a:p>
                  </a:txBody>
                  <a:tcPr/>
                </a:tc>
                <a:tc>
                  <a:txBody>
                    <a:bodyPr/>
                    <a:lstStyle/>
                    <a:p>
                      <a:pPr algn="ctr"/>
                      <a:r>
                        <a:rPr lang="fr-FR" sz="1600" dirty="0"/>
                        <a:t>Pôle de proximité</a:t>
                      </a:r>
                    </a:p>
                  </a:txBody>
                  <a:tcPr/>
                </a:tc>
                <a:tc>
                  <a:txBody>
                    <a:bodyPr/>
                    <a:lstStyle/>
                    <a:p>
                      <a:pPr algn="ctr"/>
                      <a:r>
                        <a:rPr lang="fr-FR" sz="1600" dirty="0"/>
                        <a:t>4%</a:t>
                      </a:r>
                    </a:p>
                  </a:txBody>
                  <a:tcPr/>
                </a:tc>
                <a:tc>
                  <a:txBody>
                    <a:bodyPr/>
                    <a:lstStyle/>
                    <a:p>
                      <a:pPr algn="ctr"/>
                      <a:r>
                        <a:rPr lang="fr-FR" sz="1600" dirty="0"/>
                        <a:t>73</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dirty="0"/>
                        <a:t>- Position dans l’armature territoriale</a:t>
                      </a:r>
                    </a:p>
                    <a:p>
                      <a:pPr algn="just"/>
                      <a:r>
                        <a:rPr lang="fr-FR" sz="1600" dirty="0"/>
                        <a:t>- Faible présence de gisements fonciers</a:t>
                      </a:r>
                    </a:p>
                  </a:txBody>
                  <a:tcPr/>
                </a:tc>
                <a:extLst>
                  <a:ext uri="{0D108BD9-81ED-4DB2-BD59-A6C34878D82A}">
                    <a16:rowId xmlns:a16="http://schemas.microsoft.com/office/drawing/2014/main" val="406043369"/>
                  </a:ext>
                </a:extLst>
              </a:tr>
              <a:tr h="370840">
                <a:tc>
                  <a:txBody>
                    <a:bodyPr/>
                    <a:lstStyle/>
                    <a:p>
                      <a:pPr algn="ctr"/>
                      <a:r>
                        <a:rPr lang="fr-FR" sz="1600" dirty="0"/>
                        <a:t>Corsept</a:t>
                      </a:r>
                    </a:p>
                  </a:txBody>
                  <a:tcPr/>
                </a:tc>
                <a:tc>
                  <a:txBody>
                    <a:bodyPr/>
                    <a:lstStyle/>
                    <a:p>
                      <a:pPr algn="ctr"/>
                      <a:r>
                        <a:rPr lang="fr-FR" sz="1600" dirty="0"/>
                        <a:t>Pôle de proximité</a:t>
                      </a:r>
                    </a:p>
                  </a:txBody>
                  <a:tcPr/>
                </a:tc>
                <a:tc>
                  <a:txBody>
                    <a:bodyPr/>
                    <a:lstStyle/>
                    <a:p>
                      <a:pPr algn="ctr"/>
                      <a:r>
                        <a:rPr lang="fr-FR" sz="1600" dirty="0"/>
                        <a:t>2%</a:t>
                      </a:r>
                    </a:p>
                  </a:txBody>
                  <a:tcPr/>
                </a:tc>
                <a:tc>
                  <a:txBody>
                    <a:bodyPr/>
                    <a:lstStyle/>
                    <a:p>
                      <a:pPr algn="ctr"/>
                      <a:r>
                        <a:rPr lang="fr-FR" sz="1600" dirty="0"/>
                        <a:t>37</a:t>
                      </a: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600" dirty="0"/>
                        <a:t>Position dans l’armature territoriale</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600" dirty="0"/>
                        <a:t>Commune littorale et forte soumission aux risques (submersion)</a:t>
                      </a:r>
                    </a:p>
                  </a:txBody>
                  <a:tcPr/>
                </a:tc>
                <a:extLst>
                  <a:ext uri="{0D108BD9-81ED-4DB2-BD59-A6C34878D82A}">
                    <a16:rowId xmlns:a16="http://schemas.microsoft.com/office/drawing/2014/main" val="4143891086"/>
                  </a:ext>
                </a:extLst>
              </a:tr>
            </a:tbl>
          </a:graphicData>
        </a:graphic>
      </p:graphicFrame>
      <p:sp>
        <p:nvSpPr>
          <p:cNvPr id="3" name="ZoneTexte 2">
            <a:extLst>
              <a:ext uri="{FF2B5EF4-FFF2-40B4-BE49-F238E27FC236}">
                <a16:creationId xmlns:a16="http://schemas.microsoft.com/office/drawing/2014/main" id="{AF7F288D-D196-458C-BF9F-CB7E60DB1219}"/>
              </a:ext>
            </a:extLst>
          </p:cNvPr>
          <p:cNvSpPr txBox="1"/>
          <p:nvPr/>
        </p:nvSpPr>
        <p:spPr>
          <a:xfrm>
            <a:off x="1538288" y="825223"/>
            <a:ext cx="184731" cy="3416320"/>
          </a:xfrm>
          <a:prstGeom prst="rect">
            <a:avLst/>
          </a:prstGeom>
          <a:noFill/>
        </p:spPr>
        <p:txBody>
          <a:bodyPr wrap="non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7286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12</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8988573"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2 – FOCUS : objectifs de taux de logements créés en densification</a:t>
            </a:r>
          </a:p>
        </p:txBody>
      </p:sp>
      <p:sp>
        <p:nvSpPr>
          <p:cNvPr id="3" name="ZoneTexte 2">
            <a:extLst>
              <a:ext uri="{FF2B5EF4-FFF2-40B4-BE49-F238E27FC236}">
                <a16:creationId xmlns:a16="http://schemas.microsoft.com/office/drawing/2014/main" id="{AF7F288D-D196-458C-BF9F-CB7E60DB1219}"/>
              </a:ext>
            </a:extLst>
          </p:cNvPr>
          <p:cNvSpPr txBox="1"/>
          <p:nvPr/>
        </p:nvSpPr>
        <p:spPr>
          <a:xfrm>
            <a:off x="1138838" y="446088"/>
            <a:ext cx="8988573" cy="5355312"/>
          </a:xfrm>
          <a:prstGeom prst="rect">
            <a:avLst/>
          </a:prstGeom>
          <a:noFill/>
        </p:spPr>
        <p:txBody>
          <a:bodyPr wrap="square" rtlCol="0">
            <a:spAutoFit/>
          </a:bodyPr>
          <a:lstStyle/>
          <a:p>
            <a:endParaRPr lang="fr-FR" dirty="0"/>
          </a:p>
          <a:p>
            <a:r>
              <a:rPr lang="fr-FR" dirty="0"/>
              <a:t>L’idée est de dégager une orientation qui indique le taux de logements que nous serions capables d’absorber en densification, notamment pour répondre aux objectifs de sobriété foncière de la loi Climat et résilience (« ZAN »)</a:t>
            </a:r>
          </a:p>
          <a:p>
            <a:endParaRPr lang="fr-FR" dirty="0"/>
          </a:p>
          <a:p>
            <a:r>
              <a:rPr lang="fr-FR" dirty="0"/>
              <a:t>Pour cela : </a:t>
            </a:r>
          </a:p>
          <a:p>
            <a:pPr marL="285750" indent="-285750">
              <a:buFontTx/>
              <a:buChar char="-"/>
            </a:pPr>
            <a:r>
              <a:rPr lang="fr-FR" dirty="0"/>
              <a:t>Un travail d’identification des gisements foncier a été mené </a:t>
            </a:r>
          </a:p>
          <a:p>
            <a:pPr marL="285750" indent="-285750">
              <a:buFontTx/>
              <a:buChar char="-"/>
            </a:pPr>
            <a:r>
              <a:rPr lang="fr-FR" dirty="0"/>
              <a:t>Par l’application de taux de densité résidentielle (nombre de logements/hectare), on peut identifier la part de logements « absorbables » au sein d’espaces déjà urbanisés par commune</a:t>
            </a:r>
          </a:p>
          <a:p>
            <a:pPr marL="285750" indent="-285750">
              <a:buFontTx/>
              <a:buChar char="-"/>
            </a:pPr>
            <a:r>
              <a:rPr lang="fr-FR" dirty="0"/>
              <a:t>La </a:t>
            </a:r>
            <a:r>
              <a:rPr lang="fr-FR" b="1" dirty="0">
                <a:solidFill>
                  <a:schemeClr val="accent1">
                    <a:lumMod val="75000"/>
                  </a:schemeClr>
                </a:solidFill>
              </a:rPr>
              <a:t>moyenne qui se dégage aujourd’hui est de 60% </a:t>
            </a:r>
            <a:r>
              <a:rPr lang="fr-FR" dirty="0"/>
              <a:t>du besoin en logements absorbable. </a:t>
            </a:r>
          </a:p>
          <a:p>
            <a:pPr marL="285750" indent="-285750">
              <a:buFontTx/>
              <a:buChar char="-"/>
            </a:pPr>
            <a:endParaRPr lang="fr-FR" dirty="0"/>
          </a:p>
          <a:p>
            <a:r>
              <a:rPr lang="fr-FR" dirty="0"/>
              <a:t>Ce taux peut toutefois être amené à évoluer : </a:t>
            </a:r>
          </a:p>
          <a:p>
            <a:pPr marL="285750" indent="-285750">
              <a:buFontTx/>
              <a:buChar char="-"/>
            </a:pPr>
            <a:r>
              <a:rPr lang="fr-FR" dirty="0"/>
              <a:t>Par l’affinement du zonage et du travail sur les sites stratégiques</a:t>
            </a:r>
          </a:p>
          <a:p>
            <a:pPr marL="285750" indent="-285750">
              <a:buFontTx/>
              <a:buChar char="-"/>
            </a:pPr>
            <a:r>
              <a:rPr lang="fr-FR" dirty="0"/>
              <a:t>Par la détermination plus fine des densités visées sur ces sites stratégiques</a:t>
            </a:r>
          </a:p>
          <a:p>
            <a:pPr marL="285750" indent="-285750">
              <a:buFontTx/>
              <a:buChar char="-"/>
            </a:pPr>
            <a:r>
              <a:rPr lang="fr-FR" dirty="0"/>
              <a:t>Par la prise en compte d’études en cours en matière de risques littoraux/plus largement d’inondation et de leurs incidences sur le potentiel foncier observé</a:t>
            </a:r>
          </a:p>
          <a:p>
            <a:endParaRPr lang="fr-FR" dirty="0"/>
          </a:p>
          <a:p>
            <a:endParaRPr lang="fr-FR" dirty="0"/>
          </a:p>
        </p:txBody>
      </p:sp>
    </p:spTree>
    <p:extLst>
      <p:ext uri="{BB962C8B-B14F-4D97-AF65-F5344CB8AC3E}">
        <p14:creationId xmlns:p14="http://schemas.microsoft.com/office/powerpoint/2010/main" val="177585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13</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5285"/>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8988573"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3 – FOCUS - Objectifs de taux de logements sociaux dans les constructions neuves</a:t>
            </a:r>
            <a:endParaRPr lang="fr-FR" sz="2000" dirty="0">
              <a:solidFill>
                <a:prstClr val="white"/>
              </a:solidFill>
            </a:endParaRPr>
          </a:p>
        </p:txBody>
      </p:sp>
      <p:graphicFrame>
        <p:nvGraphicFramePr>
          <p:cNvPr id="17" name="Tableau 16">
            <a:extLst>
              <a:ext uri="{FF2B5EF4-FFF2-40B4-BE49-F238E27FC236}">
                <a16:creationId xmlns:a16="http://schemas.microsoft.com/office/drawing/2014/main" id="{16F1A1B2-3554-4113-9CC4-54E8D6E9FB9A}"/>
              </a:ext>
            </a:extLst>
          </p:cNvPr>
          <p:cNvGraphicFramePr>
            <a:graphicFrameLocks noGrp="1"/>
          </p:cNvGraphicFramePr>
          <p:nvPr>
            <p:extLst>
              <p:ext uri="{D42A27DB-BD31-4B8C-83A1-F6EECF244321}">
                <p14:modId xmlns:p14="http://schemas.microsoft.com/office/powerpoint/2010/main" val="923020139"/>
              </p:ext>
            </p:extLst>
          </p:nvPr>
        </p:nvGraphicFramePr>
        <p:xfrm>
          <a:off x="1271562" y="958497"/>
          <a:ext cx="10270580" cy="4468880"/>
        </p:xfrm>
        <a:graphic>
          <a:graphicData uri="http://schemas.openxmlformats.org/drawingml/2006/table">
            <a:tbl>
              <a:tblPr firstRow="1" bandRow="1">
                <a:tableStyleId>{5C22544A-7EE6-4342-B048-85BDC9FD1C3A}</a:tableStyleId>
              </a:tblPr>
              <a:tblGrid>
                <a:gridCol w="2101366">
                  <a:extLst>
                    <a:ext uri="{9D8B030D-6E8A-4147-A177-3AD203B41FA5}">
                      <a16:colId xmlns:a16="http://schemas.microsoft.com/office/drawing/2014/main" val="3636783231"/>
                    </a:ext>
                  </a:extLst>
                </a:gridCol>
                <a:gridCol w="2018581">
                  <a:extLst>
                    <a:ext uri="{9D8B030D-6E8A-4147-A177-3AD203B41FA5}">
                      <a16:colId xmlns:a16="http://schemas.microsoft.com/office/drawing/2014/main" val="523812082"/>
                    </a:ext>
                  </a:extLst>
                </a:gridCol>
                <a:gridCol w="2467155">
                  <a:extLst>
                    <a:ext uri="{9D8B030D-6E8A-4147-A177-3AD203B41FA5}">
                      <a16:colId xmlns:a16="http://schemas.microsoft.com/office/drawing/2014/main" val="3089666776"/>
                    </a:ext>
                  </a:extLst>
                </a:gridCol>
                <a:gridCol w="3683478">
                  <a:extLst>
                    <a:ext uri="{9D8B030D-6E8A-4147-A177-3AD203B41FA5}">
                      <a16:colId xmlns:a16="http://schemas.microsoft.com/office/drawing/2014/main" val="418371811"/>
                    </a:ext>
                  </a:extLst>
                </a:gridCol>
              </a:tblGrid>
              <a:tr h="1174814">
                <a:tc>
                  <a:txBody>
                    <a:bodyPr/>
                    <a:lstStyle/>
                    <a:p>
                      <a:pPr algn="ctr"/>
                      <a:r>
                        <a:rPr lang="fr-FR" dirty="0"/>
                        <a:t>Commune</a:t>
                      </a:r>
                    </a:p>
                  </a:txBody>
                  <a:tcPr/>
                </a:tc>
                <a:tc>
                  <a:txBody>
                    <a:bodyPr/>
                    <a:lstStyle/>
                    <a:p>
                      <a:pPr algn="ctr"/>
                      <a:r>
                        <a:rPr lang="fr-FR" dirty="0"/>
                        <a:t>Position dans l’armature territoriale</a:t>
                      </a:r>
                    </a:p>
                  </a:txBody>
                  <a:tcPr/>
                </a:tc>
                <a:tc>
                  <a:txBody>
                    <a:bodyPr/>
                    <a:lstStyle/>
                    <a:p>
                      <a:pPr algn="ctr"/>
                      <a:r>
                        <a:rPr lang="fr-FR" dirty="0"/>
                        <a:t>Part de logement social dans la construction neuve 2027 - 2037</a:t>
                      </a:r>
                    </a:p>
                  </a:txBody>
                  <a:tcPr/>
                </a:tc>
                <a:tc>
                  <a:txBody>
                    <a:bodyPr/>
                    <a:lstStyle/>
                    <a:p>
                      <a:pPr algn="ctr"/>
                      <a:r>
                        <a:rPr lang="fr-FR" dirty="0"/>
                        <a:t>Explication (sensiblement identiques à celles de la territorialisation du besoin en logements)</a:t>
                      </a:r>
                    </a:p>
                  </a:txBody>
                  <a:tcPr/>
                </a:tc>
                <a:extLst>
                  <a:ext uri="{0D108BD9-81ED-4DB2-BD59-A6C34878D82A}">
                    <a16:rowId xmlns:a16="http://schemas.microsoft.com/office/drawing/2014/main" val="2173653236"/>
                  </a:ext>
                </a:extLst>
              </a:tr>
              <a:tr h="632592">
                <a:tc>
                  <a:txBody>
                    <a:bodyPr/>
                    <a:lstStyle/>
                    <a:p>
                      <a:pPr algn="ctr"/>
                      <a:r>
                        <a:rPr lang="fr-FR" dirty="0"/>
                        <a:t>Saint-Brevin-les-Pins</a:t>
                      </a:r>
                    </a:p>
                  </a:txBody>
                  <a:tcPr/>
                </a:tc>
                <a:tc>
                  <a:txBody>
                    <a:bodyPr/>
                    <a:lstStyle/>
                    <a:p>
                      <a:pPr algn="ctr"/>
                      <a:r>
                        <a:rPr lang="fr-FR" dirty="0"/>
                        <a:t>Pôle d’équilibre</a:t>
                      </a:r>
                    </a:p>
                  </a:txBody>
                  <a:tcPr/>
                </a:tc>
                <a:tc>
                  <a:txBody>
                    <a:bodyPr/>
                    <a:lstStyle/>
                    <a:p>
                      <a:pPr algn="ctr"/>
                      <a:r>
                        <a:rPr lang="fr-FR" dirty="0"/>
                        <a:t>35%</a:t>
                      </a:r>
                    </a:p>
                  </a:txBody>
                  <a:tcPr/>
                </a:tc>
                <a:tc>
                  <a:txBody>
                    <a:bodyPr/>
                    <a:lstStyle/>
                    <a:p>
                      <a:pPr marL="285750" indent="-285750" algn="just">
                        <a:buFontTx/>
                        <a:buChar char="-"/>
                      </a:pPr>
                      <a:r>
                        <a:rPr lang="fr-FR" dirty="0"/>
                        <a:t>Position dans armature territoriale</a:t>
                      </a:r>
                    </a:p>
                    <a:p>
                      <a:pPr marL="285750" indent="-285750" algn="just">
                        <a:buFontTx/>
                        <a:buChar char="-"/>
                      </a:pPr>
                      <a:r>
                        <a:rPr lang="fr-FR" dirty="0"/>
                        <a:t>SRU</a:t>
                      </a:r>
                    </a:p>
                    <a:p>
                      <a:pPr marL="285750" indent="-285750" algn="just">
                        <a:buFontTx/>
                        <a:buChar char="-"/>
                      </a:pPr>
                      <a:r>
                        <a:rPr lang="fr-FR" dirty="0"/>
                        <a:t>B1 (facilité BRS)</a:t>
                      </a:r>
                    </a:p>
                  </a:txBody>
                  <a:tcPr/>
                </a:tc>
                <a:extLst>
                  <a:ext uri="{0D108BD9-81ED-4DB2-BD59-A6C34878D82A}">
                    <a16:rowId xmlns:a16="http://schemas.microsoft.com/office/drawing/2014/main" val="2686233381"/>
                  </a:ext>
                </a:extLst>
              </a:tr>
              <a:tr h="632592">
                <a:tc>
                  <a:txBody>
                    <a:bodyPr/>
                    <a:lstStyle/>
                    <a:p>
                      <a:pPr algn="ctr"/>
                      <a:r>
                        <a:rPr lang="fr-FR" dirty="0"/>
                        <a:t>Saint-Père-en-Retz</a:t>
                      </a:r>
                    </a:p>
                  </a:txBody>
                  <a:tcPr/>
                </a:tc>
                <a:tc>
                  <a:txBody>
                    <a:bodyPr/>
                    <a:lstStyle/>
                    <a:p>
                      <a:pPr algn="ctr"/>
                      <a:r>
                        <a:rPr lang="fr-FR" dirty="0"/>
                        <a:t>Pôle intermédiaire</a:t>
                      </a:r>
                    </a:p>
                  </a:txBody>
                  <a:tcPr/>
                </a:tc>
                <a:tc>
                  <a:txBody>
                    <a:bodyPr/>
                    <a:lstStyle/>
                    <a:p>
                      <a:pPr algn="ctr"/>
                      <a:r>
                        <a:rPr lang="fr-FR" dirty="0"/>
                        <a:t>25%</a:t>
                      </a:r>
                    </a:p>
                  </a:txBody>
                  <a:tcPr/>
                </a:tc>
                <a:tc>
                  <a:txBody>
                    <a:bodyPr/>
                    <a:lstStyle/>
                    <a:p>
                      <a:pPr marL="285750" indent="-285750" algn="just">
                        <a:buFontTx/>
                        <a:buChar char="-"/>
                      </a:pPr>
                      <a:r>
                        <a:rPr lang="fr-FR" dirty="0"/>
                        <a:t>Position dans armature territoriale</a:t>
                      </a:r>
                    </a:p>
                    <a:p>
                      <a:pPr marL="285750" indent="-285750" algn="just">
                        <a:buFontTx/>
                        <a:buChar char="-"/>
                      </a:pPr>
                      <a:r>
                        <a:rPr lang="fr-FR" dirty="0"/>
                        <a:t>B1 (facilité BRS)</a:t>
                      </a:r>
                    </a:p>
                  </a:txBody>
                  <a:tcPr/>
                </a:tc>
                <a:extLst>
                  <a:ext uri="{0D108BD9-81ED-4DB2-BD59-A6C34878D82A}">
                    <a16:rowId xmlns:a16="http://schemas.microsoft.com/office/drawing/2014/main" val="712912585"/>
                  </a:ext>
                </a:extLst>
              </a:tr>
              <a:tr h="366502">
                <a:tc>
                  <a:txBody>
                    <a:bodyPr/>
                    <a:lstStyle/>
                    <a:p>
                      <a:pPr algn="ctr"/>
                      <a:r>
                        <a:rPr lang="fr-FR" dirty="0"/>
                        <a:t>Paimboeuf</a:t>
                      </a:r>
                    </a:p>
                  </a:txBody>
                  <a:tcPr/>
                </a:tc>
                <a:tc>
                  <a:txBody>
                    <a:bodyPr/>
                    <a:lstStyle/>
                    <a:p>
                      <a:pPr algn="ctr"/>
                      <a:r>
                        <a:rPr lang="fr-FR" dirty="0"/>
                        <a:t>Pôle intermédiaire</a:t>
                      </a:r>
                    </a:p>
                  </a:txBody>
                  <a:tcPr/>
                </a:tc>
                <a:tc>
                  <a:txBody>
                    <a:bodyPr/>
                    <a:lstStyle/>
                    <a:p>
                      <a:pPr algn="ctr"/>
                      <a:r>
                        <a:rPr lang="fr-FR" dirty="0"/>
                        <a:t>10%</a:t>
                      </a:r>
                    </a:p>
                  </a:txBody>
                  <a:tcPr/>
                </a:tc>
                <a:tc>
                  <a:txBody>
                    <a:bodyPr/>
                    <a:lstStyle/>
                    <a:p>
                      <a:pPr algn="just"/>
                      <a:r>
                        <a:rPr lang="fr-FR" dirty="0"/>
                        <a:t>- Malgré position dans armature territoriale : offre déjà importante</a:t>
                      </a:r>
                    </a:p>
                  </a:txBody>
                  <a:tcPr/>
                </a:tc>
                <a:extLst>
                  <a:ext uri="{0D108BD9-81ED-4DB2-BD59-A6C34878D82A}">
                    <a16:rowId xmlns:a16="http://schemas.microsoft.com/office/drawing/2014/main" val="1527495494"/>
                  </a:ext>
                </a:extLst>
              </a:tr>
              <a:tr h="366502">
                <a:tc>
                  <a:txBody>
                    <a:bodyPr/>
                    <a:lstStyle/>
                    <a:p>
                      <a:pPr algn="ctr"/>
                      <a:r>
                        <a:rPr lang="fr-FR" dirty="0"/>
                        <a:t>Frossay</a:t>
                      </a:r>
                    </a:p>
                  </a:txBody>
                  <a:tcPr/>
                </a:tc>
                <a:tc>
                  <a:txBody>
                    <a:bodyPr/>
                    <a:lstStyle/>
                    <a:p>
                      <a:pPr algn="ctr"/>
                      <a:r>
                        <a:rPr lang="fr-FR" dirty="0"/>
                        <a:t>Pôle de proximité</a:t>
                      </a:r>
                    </a:p>
                  </a:txBody>
                  <a:tcPr/>
                </a:tc>
                <a:tc>
                  <a:txBody>
                    <a:bodyPr/>
                    <a:lstStyle/>
                    <a:p>
                      <a:pPr algn="ctr"/>
                      <a:r>
                        <a:rPr lang="fr-FR" dirty="0"/>
                        <a:t>10%</a:t>
                      </a:r>
                    </a:p>
                  </a:txBody>
                  <a:tcPr/>
                </a:tc>
                <a:tc rowSpan="3">
                  <a:txBody>
                    <a:bodyPr/>
                    <a:lstStyle/>
                    <a:p>
                      <a:pPr algn="just"/>
                      <a:r>
                        <a:rPr lang="fr-FR" dirty="0"/>
                        <a:t>- Maintien des objectifs passés pour répondre au besoin de mixité sociale en général</a:t>
                      </a:r>
                    </a:p>
                  </a:txBody>
                  <a:tcPr/>
                </a:tc>
                <a:extLst>
                  <a:ext uri="{0D108BD9-81ED-4DB2-BD59-A6C34878D82A}">
                    <a16:rowId xmlns:a16="http://schemas.microsoft.com/office/drawing/2014/main" val="932807805"/>
                  </a:ext>
                </a:extLst>
              </a:tr>
              <a:tr h="366502">
                <a:tc>
                  <a:txBody>
                    <a:bodyPr/>
                    <a:lstStyle/>
                    <a:p>
                      <a:pPr algn="ctr"/>
                      <a:r>
                        <a:rPr lang="fr-FR" dirty="0"/>
                        <a:t>Saint-Viaud</a:t>
                      </a:r>
                    </a:p>
                  </a:txBody>
                  <a:tcPr/>
                </a:tc>
                <a:tc>
                  <a:txBody>
                    <a:bodyPr/>
                    <a:lstStyle/>
                    <a:p>
                      <a:pPr algn="ctr"/>
                      <a:r>
                        <a:rPr lang="fr-FR" dirty="0"/>
                        <a:t>Pôle de proximité</a:t>
                      </a:r>
                    </a:p>
                  </a:txBody>
                  <a:tcPr/>
                </a:tc>
                <a:tc>
                  <a:txBody>
                    <a:bodyPr/>
                    <a:lstStyle/>
                    <a:p>
                      <a:pPr algn="ctr"/>
                      <a:r>
                        <a:rPr lang="fr-FR" dirty="0"/>
                        <a:t>10%</a:t>
                      </a:r>
                    </a:p>
                  </a:txBody>
                  <a:tcPr/>
                </a:tc>
                <a:tc vMerge="1">
                  <a:txBody>
                    <a:bodyPr/>
                    <a:lstStyle/>
                    <a:p>
                      <a:pPr algn="ctr"/>
                      <a:endParaRPr lang="fr-FR" dirty="0"/>
                    </a:p>
                  </a:txBody>
                  <a:tcPr/>
                </a:tc>
                <a:extLst>
                  <a:ext uri="{0D108BD9-81ED-4DB2-BD59-A6C34878D82A}">
                    <a16:rowId xmlns:a16="http://schemas.microsoft.com/office/drawing/2014/main" val="406043369"/>
                  </a:ext>
                </a:extLst>
              </a:tr>
              <a:tr h="366502">
                <a:tc>
                  <a:txBody>
                    <a:bodyPr/>
                    <a:lstStyle/>
                    <a:p>
                      <a:pPr algn="ctr"/>
                      <a:r>
                        <a:rPr lang="fr-FR" dirty="0"/>
                        <a:t>Corsept</a:t>
                      </a:r>
                    </a:p>
                  </a:txBody>
                  <a:tcPr/>
                </a:tc>
                <a:tc>
                  <a:txBody>
                    <a:bodyPr/>
                    <a:lstStyle/>
                    <a:p>
                      <a:pPr algn="ctr"/>
                      <a:r>
                        <a:rPr lang="fr-FR" dirty="0"/>
                        <a:t>Pôle de proximité</a:t>
                      </a:r>
                    </a:p>
                  </a:txBody>
                  <a:tcPr/>
                </a:tc>
                <a:tc>
                  <a:txBody>
                    <a:bodyPr/>
                    <a:lstStyle/>
                    <a:p>
                      <a:pPr algn="ctr"/>
                      <a:r>
                        <a:rPr lang="fr-FR" dirty="0"/>
                        <a:t>10%</a:t>
                      </a:r>
                    </a:p>
                  </a:txBody>
                  <a:tcPr/>
                </a:tc>
                <a:tc vMerge="1">
                  <a:txBody>
                    <a:bodyPr/>
                    <a:lstStyle/>
                    <a:p>
                      <a:pPr algn="ctr"/>
                      <a:endParaRPr lang="fr-FR" dirty="0"/>
                    </a:p>
                  </a:txBody>
                  <a:tcPr/>
                </a:tc>
                <a:extLst>
                  <a:ext uri="{0D108BD9-81ED-4DB2-BD59-A6C34878D82A}">
                    <a16:rowId xmlns:a16="http://schemas.microsoft.com/office/drawing/2014/main" val="4143891086"/>
                  </a:ext>
                </a:extLst>
              </a:tr>
            </a:tbl>
          </a:graphicData>
        </a:graphic>
      </p:graphicFrame>
    </p:spTree>
    <p:extLst>
      <p:ext uri="{BB962C8B-B14F-4D97-AF65-F5344CB8AC3E}">
        <p14:creationId xmlns:p14="http://schemas.microsoft.com/office/powerpoint/2010/main" val="297080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14</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 name="ZoneTexte 2">
            <a:extLst>
              <a:ext uri="{FF2B5EF4-FFF2-40B4-BE49-F238E27FC236}">
                <a16:creationId xmlns:a16="http://schemas.microsoft.com/office/drawing/2014/main" id="{D5FA5BBB-DF42-43E7-B94C-5B63D672C235}"/>
              </a:ext>
            </a:extLst>
          </p:cNvPr>
          <p:cNvSpPr txBox="1"/>
          <p:nvPr/>
        </p:nvSpPr>
        <p:spPr>
          <a:xfrm>
            <a:off x="4595472" y="2967335"/>
            <a:ext cx="3237553" cy="1200329"/>
          </a:xfrm>
          <a:prstGeom prst="rect">
            <a:avLst/>
          </a:prstGeom>
          <a:noFill/>
        </p:spPr>
        <p:txBody>
          <a:bodyPr wrap="none" rtlCol="0">
            <a:spAutoFit/>
          </a:bodyPr>
          <a:lstStyle/>
          <a:p>
            <a:r>
              <a:rPr lang="fr-FR" sz="2400" dirty="0"/>
              <a:t>Merci de votre attention</a:t>
            </a:r>
          </a:p>
          <a:p>
            <a:endParaRPr lang="fr-FR" sz="2400" dirty="0"/>
          </a:p>
          <a:p>
            <a:endParaRPr lang="fr-FR" sz="2400" dirty="0"/>
          </a:p>
        </p:txBody>
      </p:sp>
    </p:spTree>
    <p:extLst>
      <p:ext uri="{BB962C8B-B14F-4D97-AF65-F5344CB8AC3E}">
        <p14:creationId xmlns:p14="http://schemas.microsoft.com/office/powerpoint/2010/main" val="46085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7172" name="Image 18">
            <a:extLst>
              <a:ext uri="{FF2B5EF4-FFF2-40B4-BE49-F238E27FC236}">
                <a16:creationId xmlns:a16="http://schemas.microsoft.com/office/drawing/2014/main" id="{6F867A81-1046-4D97-9279-A9447171E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EAC348FA-BB95-4FE6-AD81-56279B1CA000}"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2</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495425" y="-9525"/>
            <a:ext cx="9212263"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Calendrier</a:t>
            </a:r>
            <a:endParaRPr lang="fr-FR" sz="2000" dirty="0">
              <a:solidFill>
                <a:prstClr val="white"/>
              </a:solidFill>
            </a:endParaRPr>
          </a:p>
        </p:txBody>
      </p:sp>
      <p:pic>
        <p:nvPicPr>
          <p:cNvPr id="12" name="Image 11">
            <a:extLst>
              <a:ext uri="{FF2B5EF4-FFF2-40B4-BE49-F238E27FC236}">
                <a16:creationId xmlns:a16="http://schemas.microsoft.com/office/drawing/2014/main" id="{6CBB0B07-A682-4CE2-8B1A-51DFB0F004BF}"/>
              </a:ext>
            </a:extLst>
          </p:cNvPr>
          <p:cNvPicPr>
            <a:picLocks noChangeAspect="1"/>
          </p:cNvPicPr>
          <p:nvPr/>
        </p:nvPicPr>
        <p:blipFill>
          <a:blip r:embed="rId4"/>
          <a:stretch>
            <a:fillRect/>
          </a:stretch>
        </p:blipFill>
        <p:spPr>
          <a:xfrm>
            <a:off x="1085824" y="446089"/>
            <a:ext cx="9705041" cy="4581620"/>
          </a:xfrm>
          <a:prstGeom prst="rect">
            <a:avLst/>
          </a:prstGeom>
        </p:spPr>
      </p:pic>
      <p:sp>
        <p:nvSpPr>
          <p:cNvPr id="2" name="Rectangle : coins arrondis 1">
            <a:extLst>
              <a:ext uri="{FF2B5EF4-FFF2-40B4-BE49-F238E27FC236}">
                <a16:creationId xmlns:a16="http://schemas.microsoft.com/office/drawing/2014/main" id="{BB2AD8E3-8DE6-4F3B-A41C-03E018033D0A}"/>
              </a:ext>
            </a:extLst>
          </p:cNvPr>
          <p:cNvSpPr/>
          <p:nvPr/>
        </p:nvSpPr>
        <p:spPr>
          <a:xfrm>
            <a:off x="4602724" y="5400136"/>
            <a:ext cx="7074926" cy="12741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Objectif : arrêter le projet avant les élections municipales pour prévoir son approbation ensuite</a:t>
            </a:r>
          </a:p>
        </p:txBody>
      </p:sp>
      <p:cxnSp>
        <p:nvCxnSpPr>
          <p:cNvPr id="5" name="Connecteur droit avec flèche 4">
            <a:extLst>
              <a:ext uri="{FF2B5EF4-FFF2-40B4-BE49-F238E27FC236}">
                <a16:creationId xmlns:a16="http://schemas.microsoft.com/office/drawing/2014/main" id="{26927D1D-F28C-4198-B473-B1F41663F0A3}"/>
              </a:ext>
            </a:extLst>
          </p:cNvPr>
          <p:cNvCxnSpPr/>
          <p:nvPr/>
        </p:nvCxnSpPr>
        <p:spPr>
          <a:xfrm>
            <a:off x="9290649" y="5027709"/>
            <a:ext cx="0" cy="3724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4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7172" name="Image 18">
            <a:extLst>
              <a:ext uri="{FF2B5EF4-FFF2-40B4-BE49-F238E27FC236}">
                <a16:creationId xmlns:a16="http://schemas.microsoft.com/office/drawing/2014/main" id="{6F867A81-1046-4D97-9279-A9447171E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EAC348FA-BB95-4FE6-AD81-56279B1CA000}"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3</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495425" y="-9525"/>
            <a:ext cx="9212263"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Calendrier</a:t>
            </a:r>
            <a:endParaRPr lang="fr-FR" sz="2000" dirty="0">
              <a:solidFill>
                <a:prstClr val="white"/>
              </a:solidFill>
            </a:endParaRPr>
          </a:p>
        </p:txBody>
      </p:sp>
      <p:pic>
        <p:nvPicPr>
          <p:cNvPr id="3" name="Image 2">
            <a:extLst>
              <a:ext uri="{FF2B5EF4-FFF2-40B4-BE49-F238E27FC236}">
                <a16:creationId xmlns:a16="http://schemas.microsoft.com/office/drawing/2014/main" id="{AD652DBB-2EC5-4891-9944-4B08E5346620}"/>
              </a:ext>
            </a:extLst>
          </p:cNvPr>
          <p:cNvPicPr>
            <a:picLocks noChangeAspect="1"/>
          </p:cNvPicPr>
          <p:nvPr/>
        </p:nvPicPr>
        <p:blipFill>
          <a:blip r:embed="rId4"/>
          <a:stretch>
            <a:fillRect/>
          </a:stretch>
        </p:blipFill>
        <p:spPr>
          <a:xfrm>
            <a:off x="2518383" y="1810687"/>
            <a:ext cx="7678222" cy="4667901"/>
          </a:xfrm>
          <a:prstGeom prst="rect">
            <a:avLst/>
          </a:prstGeom>
        </p:spPr>
      </p:pic>
      <p:sp>
        <p:nvSpPr>
          <p:cNvPr id="4" name="ZoneTexte 3">
            <a:extLst>
              <a:ext uri="{FF2B5EF4-FFF2-40B4-BE49-F238E27FC236}">
                <a16:creationId xmlns:a16="http://schemas.microsoft.com/office/drawing/2014/main" id="{F67769DF-D8E2-4E61-8851-E825E6733A3C}"/>
              </a:ext>
            </a:extLst>
          </p:cNvPr>
          <p:cNvSpPr txBox="1"/>
          <p:nvPr/>
        </p:nvSpPr>
        <p:spPr>
          <a:xfrm>
            <a:off x="2933289" y="735106"/>
            <a:ext cx="7084247" cy="923330"/>
          </a:xfrm>
          <a:prstGeom prst="rect">
            <a:avLst/>
          </a:prstGeom>
          <a:noFill/>
        </p:spPr>
        <p:txBody>
          <a:bodyPr wrap="none" rtlCol="0">
            <a:spAutoFit/>
          </a:bodyPr>
          <a:lstStyle/>
          <a:p>
            <a:pPr marL="285750" indent="-285750">
              <a:buFont typeface="Arial" panose="020B0604020202020204" pitchFamily="34" charset="0"/>
              <a:buChar char="•"/>
            </a:pPr>
            <a:r>
              <a:rPr lang="fr-FR" dirty="0"/>
              <a:t>Rapport de compatibilité avec plusieurs documents supra-communaux</a:t>
            </a:r>
          </a:p>
          <a:p>
            <a:pPr marL="285750" indent="-285750">
              <a:buFont typeface="Arial" panose="020B0604020202020204" pitchFamily="34" charset="0"/>
              <a:buChar char="•"/>
            </a:pPr>
            <a:r>
              <a:rPr lang="fr-FR" dirty="0"/>
              <a:t>Révision du SCoT du Pays de Retz </a:t>
            </a:r>
          </a:p>
          <a:p>
            <a:pPr marL="285750" indent="-285750">
              <a:buFont typeface="Arial" panose="020B0604020202020204" pitchFamily="34" charset="0"/>
              <a:buChar char="•"/>
            </a:pPr>
            <a:r>
              <a:rPr lang="fr-FR" dirty="0"/>
              <a:t>Application de la Loi Littoral sur 5 des 6 communes</a:t>
            </a:r>
          </a:p>
        </p:txBody>
      </p:sp>
    </p:spTree>
    <p:extLst>
      <p:ext uri="{BB962C8B-B14F-4D97-AF65-F5344CB8AC3E}">
        <p14:creationId xmlns:p14="http://schemas.microsoft.com/office/powerpoint/2010/main" val="184204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9220" name="Image 18">
            <a:extLst>
              <a:ext uri="{FF2B5EF4-FFF2-40B4-BE49-F238E27FC236}">
                <a16:creationId xmlns:a16="http://schemas.microsoft.com/office/drawing/2014/main" id="{B4FE993A-300C-4143-8612-5631B44B6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20BB4F6A-F925-4F6D-9C31-6E6C6B3B8128}"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4</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495425" y="-952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RAPPEL</a:t>
            </a:r>
            <a:endParaRPr lang="fr-FR" sz="2000" dirty="0">
              <a:solidFill>
                <a:prstClr val="white"/>
              </a:solidFill>
            </a:endParaRPr>
          </a:p>
        </p:txBody>
      </p:sp>
      <p:pic>
        <p:nvPicPr>
          <p:cNvPr id="2" name="Image 1">
            <a:extLst>
              <a:ext uri="{FF2B5EF4-FFF2-40B4-BE49-F238E27FC236}">
                <a16:creationId xmlns:a16="http://schemas.microsoft.com/office/drawing/2014/main" id="{61208AA3-8330-42E5-B6CF-F0FF60494223}"/>
              </a:ext>
            </a:extLst>
          </p:cNvPr>
          <p:cNvPicPr>
            <a:picLocks noChangeAspect="1"/>
          </p:cNvPicPr>
          <p:nvPr/>
        </p:nvPicPr>
        <p:blipFill>
          <a:blip r:embed="rId4"/>
          <a:stretch>
            <a:fillRect/>
          </a:stretch>
        </p:blipFill>
        <p:spPr>
          <a:xfrm>
            <a:off x="1681137" y="2589997"/>
            <a:ext cx="7965505" cy="4137034"/>
          </a:xfrm>
          <a:prstGeom prst="rect">
            <a:avLst/>
          </a:prstGeom>
        </p:spPr>
      </p:pic>
      <p:sp>
        <p:nvSpPr>
          <p:cNvPr id="12" name="ZoneTexte 11">
            <a:extLst>
              <a:ext uri="{FF2B5EF4-FFF2-40B4-BE49-F238E27FC236}">
                <a16:creationId xmlns:a16="http://schemas.microsoft.com/office/drawing/2014/main" id="{EABD901F-A4F6-46BC-A5C1-301E34728FA4}"/>
              </a:ext>
            </a:extLst>
          </p:cNvPr>
          <p:cNvSpPr txBox="1"/>
          <p:nvPr/>
        </p:nvSpPr>
        <p:spPr>
          <a:xfrm>
            <a:off x="1458913" y="779378"/>
            <a:ext cx="9237687" cy="1477328"/>
          </a:xfrm>
          <a:prstGeom prst="rect">
            <a:avLst/>
          </a:prstGeom>
          <a:noFill/>
        </p:spPr>
        <p:txBody>
          <a:bodyPr wrap="square" rtlCol="0">
            <a:spAutoFit/>
          </a:bodyPr>
          <a:lstStyle/>
          <a:p>
            <a:r>
              <a:rPr lang="fr-FR" i="1" dirty="0"/>
              <a:t>Rappel : le PADD est la partie du PLUi qui décrit les </a:t>
            </a:r>
            <a:r>
              <a:rPr lang="fr-FR" b="1" i="1" dirty="0"/>
              <a:t>grandes orientations pour l’aménagement </a:t>
            </a:r>
            <a:r>
              <a:rPr lang="fr-FR" i="1" dirty="0"/>
              <a:t>du </a:t>
            </a:r>
            <a:r>
              <a:rPr lang="fr-FR" b="1" i="1" dirty="0"/>
              <a:t>territoire</a:t>
            </a:r>
            <a:r>
              <a:rPr lang="fr-FR" i="1" dirty="0"/>
              <a:t> (= déclaration/affichage d’un projet politique) </a:t>
            </a:r>
          </a:p>
          <a:p>
            <a:endParaRPr lang="fr-FR" i="1" dirty="0"/>
          </a:p>
          <a:p>
            <a:r>
              <a:rPr lang="fr-FR" i="1" dirty="0"/>
              <a:t>-&gt; certaines d’entre elles vont servir de </a:t>
            </a:r>
            <a:r>
              <a:rPr lang="fr-FR" b="1" i="1" dirty="0"/>
              <a:t>justification aux règles </a:t>
            </a:r>
            <a:r>
              <a:rPr lang="fr-FR" i="1" dirty="0"/>
              <a:t>qui seront décidées dans la partie réglementaire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5124" name="Image 18">
            <a:extLst>
              <a:ext uri="{FF2B5EF4-FFF2-40B4-BE49-F238E27FC236}">
                <a16:creationId xmlns:a16="http://schemas.microsoft.com/office/drawing/2014/main" id="{E57507E2-C876-4435-B635-3FD3A16BB1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32" name="Rectangle avec coins arrondis du même côté 31">
            <a:extLst>
              <a:ext uri="{FF2B5EF4-FFF2-40B4-BE49-F238E27FC236}">
                <a16:creationId xmlns:a16="http://schemas.microsoft.com/office/drawing/2014/main" id="{44B8D58A-98A8-469F-A824-BB45751773F2}"/>
              </a:ext>
            </a:extLst>
          </p:cNvPr>
          <p:cNvSpPr/>
          <p:nvPr/>
        </p:nvSpPr>
        <p:spPr>
          <a:xfrm>
            <a:off x="6400580" y="192088"/>
            <a:ext cx="5186583" cy="6153150"/>
          </a:xfrm>
          <a:prstGeom prst="round2SameRect">
            <a:avLst>
              <a:gd name="adj1" fmla="val 4688"/>
              <a:gd name="adj2" fmla="val 0"/>
            </a:avLst>
          </a:prstGeom>
          <a:noFill/>
          <a:ln>
            <a:solidFill>
              <a:srgbClr val="2BB5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3" name="Rectangle 12">
            <a:extLst>
              <a:ext uri="{FF2B5EF4-FFF2-40B4-BE49-F238E27FC236}">
                <a16:creationId xmlns:a16="http://schemas.microsoft.com/office/drawing/2014/main" id="{C2060A8B-447D-4E06-9E4E-6AA8F571F571}"/>
              </a:ext>
            </a:extLst>
          </p:cNvPr>
          <p:cNvSpPr/>
          <p:nvPr/>
        </p:nvSpPr>
        <p:spPr>
          <a:xfrm>
            <a:off x="11677650" y="6577013"/>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04A5757E-5BC7-4646-AE23-C6655594DD6D}"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5</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192088"/>
            <a:ext cx="3727450" cy="455612"/>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495425" y="192088"/>
            <a:ext cx="6527800" cy="455612"/>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STRUCTURE DU PADD</a:t>
            </a:r>
          </a:p>
        </p:txBody>
      </p:sp>
      <p:pic>
        <p:nvPicPr>
          <p:cNvPr id="2" name="Image 1">
            <a:extLst>
              <a:ext uri="{FF2B5EF4-FFF2-40B4-BE49-F238E27FC236}">
                <a16:creationId xmlns:a16="http://schemas.microsoft.com/office/drawing/2014/main" id="{5077AB38-72FC-4577-B60A-3E981B036B2F}"/>
              </a:ext>
            </a:extLst>
          </p:cNvPr>
          <p:cNvPicPr>
            <a:picLocks noChangeAspect="1"/>
          </p:cNvPicPr>
          <p:nvPr/>
        </p:nvPicPr>
        <p:blipFill>
          <a:blip r:embed="rId4"/>
          <a:stretch>
            <a:fillRect/>
          </a:stretch>
        </p:blipFill>
        <p:spPr>
          <a:xfrm>
            <a:off x="189107" y="647700"/>
            <a:ext cx="5368484" cy="5427673"/>
          </a:xfrm>
          <a:prstGeom prst="rect">
            <a:avLst/>
          </a:prstGeom>
        </p:spPr>
      </p:pic>
      <p:sp>
        <p:nvSpPr>
          <p:cNvPr id="3" name="ZoneTexte 2">
            <a:extLst>
              <a:ext uri="{FF2B5EF4-FFF2-40B4-BE49-F238E27FC236}">
                <a16:creationId xmlns:a16="http://schemas.microsoft.com/office/drawing/2014/main" id="{E5419CA1-E3BE-47FA-BFEE-9F5A625AD35D}"/>
              </a:ext>
            </a:extLst>
          </p:cNvPr>
          <p:cNvSpPr txBox="1"/>
          <p:nvPr/>
        </p:nvSpPr>
        <p:spPr>
          <a:xfrm>
            <a:off x="6600446" y="1040029"/>
            <a:ext cx="4786849" cy="3570208"/>
          </a:xfrm>
          <a:prstGeom prst="rect">
            <a:avLst/>
          </a:prstGeom>
          <a:noFill/>
        </p:spPr>
        <p:txBody>
          <a:bodyPr wrap="square" rtlCol="0">
            <a:spAutoFit/>
          </a:bodyPr>
          <a:lstStyle/>
          <a:p>
            <a:pPr algn="just"/>
            <a:r>
              <a:rPr lang="fr-FR" dirty="0"/>
              <a:t>Structuré en 3 axes : </a:t>
            </a:r>
          </a:p>
          <a:p>
            <a:pPr algn="just"/>
            <a:endParaRPr lang="fr-FR" dirty="0"/>
          </a:p>
          <a:p>
            <a:pPr algn="just"/>
            <a:r>
              <a:rPr lang="fr-FR" u="sng" dirty="0"/>
              <a:t>Axe 1: </a:t>
            </a:r>
            <a:r>
              <a:rPr lang="fr-FR" dirty="0"/>
              <a:t>Un territoire au cadre de vie désirable et durable dont l’attractivité est assurée par la </a:t>
            </a:r>
            <a:r>
              <a:rPr lang="fr-FR" sz="2000" b="1" dirty="0">
                <a:solidFill>
                  <a:schemeClr val="accent1">
                    <a:lumMod val="75000"/>
                  </a:schemeClr>
                </a:solidFill>
              </a:rPr>
              <a:t>protection de tous les patrimoines locaux</a:t>
            </a:r>
            <a:endParaRPr lang="fr-FR" b="1" dirty="0">
              <a:solidFill>
                <a:schemeClr val="accent1">
                  <a:lumMod val="75000"/>
                </a:schemeClr>
              </a:solidFill>
            </a:endParaRPr>
          </a:p>
          <a:p>
            <a:pPr algn="just"/>
            <a:endParaRPr lang="fr-FR" dirty="0"/>
          </a:p>
          <a:p>
            <a:pPr algn="just"/>
            <a:r>
              <a:rPr lang="fr-FR" u="sng" dirty="0"/>
              <a:t>Axe 2: </a:t>
            </a:r>
            <a:r>
              <a:rPr lang="fr-FR" dirty="0"/>
              <a:t>Un territoire aux </a:t>
            </a:r>
            <a:r>
              <a:rPr lang="fr-FR" sz="2000" b="1" dirty="0">
                <a:solidFill>
                  <a:schemeClr val="accent1">
                    <a:lumMod val="75000"/>
                  </a:schemeClr>
                </a:solidFill>
              </a:rPr>
              <a:t>multiples économies locales renforcées</a:t>
            </a:r>
            <a:endParaRPr lang="fr-FR" b="1" dirty="0">
              <a:solidFill>
                <a:schemeClr val="accent1">
                  <a:lumMod val="75000"/>
                </a:schemeClr>
              </a:solidFill>
            </a:endParaRPr>
          </a:p>
          <a:p>
            <a:pPr algn="just"/>
            <a:endParaRPr lang="fr-FR" dirty="0"/>
          </a:p>
          <a:p>
            <a:pPr algn="just"/>
            <a:r>
              <a:rPr lang="fr-FR" u="sng" dirty="0"/>
              <a:t>Axe 3: </a:t>
            </a:r>
            <a:r>
              <a:rPr lang="fr-FR" dirty="0"/>
              <a:t>Un territoire « bassin de vie », accessible et garant d’une cohésion sociale par la </a:t>
            </a:r>
            <a:r>
              <a:rPr lang="fr-FR" sz="2000" b="1" dirty="0">
                <a:solidFill>
                  <a:schemeClr val="accent1">
                    <a:lumMod val="75000"/>
                  </a:schemeClr>
                </a:solidFill>
              </a:rPr>
              <a:t>diversité des façons de le vivre et de l’habiter</a:t>
            </a:r>
            <a:endParaRPr lang="fr-FR" b="1" dirty="0">
              <a:solidFill>
                <a:schemeClr val="accent1">
                  <a:lumMod val="75000"/>
                </a:schemeClr>
              </a:solidFill>
            </a:endParaRPr>
          </a:p>
        </p:txBody>
      </p:sp>
      <p:sp>
        <p:nvSpPr>
          <p:cNvPr id="4" name="Flèche : droite 3">
            <a:extLst>
              <a:ext uri="{FF2B5EF4-FFF2-40B4-BE49-F238E27FC236}">
                <a16:creationId xmlns:a16="http://schemas.microsoft.com/office/drawing/2014/main" id="{AAF83A58-24D8-4FA1-92A2-90E2721D357A}"/>
              </a:ext>
            </a:extLst>
          </p:cNvPr>
          <p:cNvSpPr/>
          <p:nvPr/>
        </p:nvSpPr>
        <p:spPr>
          <a:xfrm>
            <a:off x="5578142" y="947381"/>
            <a:ext cx="964854" cy="586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Image 18">
            <a:extLst>
              <a:ext uri="{FF2B5EF4-FFF2-40B4-BE49-F238E27FC236}">
                <a16:creationId xmlns:a16="http://schemas.microsoft.com/office/drawing/2014/main" id="{00C4BF95-2B49-4895-A105-0AC7DD517B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EE110BDC-689A-468B-954D-6E58848546B1}"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6</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80357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495425" y="-9525"/>
            <a:ext cx="8956675" cy="794529"/>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Axe 1 : </a:t>
            </a:r>
            <a:r>
              <a:rPr lang="fr-FR" sz="2000" dirty="0"/>
              <a:t>Un territoire au cadre de vie désirable et durable dont l’attractivité est assurée par la </a:t>
            </a:r>
            <a:r>
              <a:rPr lang="fr-FR" sz="2400" b="1" dirty="0">
                <a:solidFill>
                  <a:schemeClr val="tx1"/>
                </a:solidFill>
              </a:rPr>
              <a:t>protection de tous les patrimoines locaux</a:t>
            </a:r>
            <a:endParaRPr lang="fr-FR" sz="2000" dirty="0">
              <a:solidFill>
                <a:schemeClr val="tx1"/>
              </a:solidFill>
            </a:endParaRPr>
          </a:p>
        </p:txBody>
      </p:sp>
      <p:sp>
        <p:nvSpPr>
          <p:cNvPr id="2" name="ZoneTexte 1">
            <a:extLst>
              <a:ext uri="{FF2B5EF4-FFF2-40B4-BE49-F238E27FC236}">
                <a16:creationId xmlns:a16="http://schemas.microsoft.com/office/drawing/2014/main" id="{04A90732-D863-4634-8AAA-C5C6896ED25B}"/>
              </a:ext>
            </a:extLst>
          </p:cNvPr>
          <p:cNvSpPr txBox="1"/>
          <p:nvPr/>
        </p:nvSpPr>
        <p:spPr>
          <a:xfrm>
            <a:off x="178620" y="794048"/>
            <a:ext cx="4189493" cy="6124754"/>
          </a:xfrm>
          <a:prstGeom prst="rect">
            <a:avLst/>
          </a:prstGeom>
          <a:noFill/>
        </p:spPr>
        <p:txBody>
          <a:bodyPr wrap="square">
            <a:spAutoFit/>
          </a:bodyPr>
          <a:lstStyle/>
          <a:p>
            <a:pPr algn="just"/>
            <a:r>
              <a:rPr lang="fr-FR" b="1" dirty="0">
                <a:solidFill>
                  <a:schemeClr val="accent1">
                    <a:lumMod val="75000"/>
                  </a:schemeClr>
                </a:solidFill>
              </a:rPr>
              <a:t>Objectif 1.1  S’appuyer sur la densité et la diversité des patrimoines naturels bleus et verts du territoire</a:t>
            </a:r>
            <a:br>
              <a:rPr lang="fr-FR" b="1" dirty="0">
                <a:solidFill>
                  <a:schemeClr val="accent1">
                    <a:lumMod val="75000"/>
                  </a:schemeClr>
                </a:solidFill>
              </a:rPr>
            </a:br>
            <a:endParaRPr lang="fr-FR" b="1" dirty="0">
              <a:solidFill>
                <a:schemeClr val="accent1">
                  <a:lumMod val="75000"/>
                </a:schemeClr>
              </a:solidFill>
            </a:endParaRPr>
          </a:p>
          <a:p>
            <a:pPr marL="285750" indent="-285750" algn="just">
              <a:buFontTx/>
              <a:buChar char="-"/>
            </a:pPr>
            <a:r>
              <a:rPr lang="fr-FR" sz="1600" b="1" dirty="0"/>
              <a:t>Objectifs de protection de l’eau  et du patrimoine naturel et architectural qui lui est lié </a:t>
            </a:r>
            <a:r>
              <a:rPr lang="fr-FR" sz="1600" dirty="0"/>
              <a:t>(« trame bleue », restauration des milieux, préservation des zones humides, favorisation de l’infiltration de l’eau via la gestion à la parcelle, etc.)</a:t>
            </a:r>
          </a:p>
          <a:p>
            <a:pPr algn="just"/>
            <a:endParaRPr lang="fr-FR" sz="1600" b="1" dirty="0"/>
          </a:p>
          <a:p>
            <a:pPr marL="285750" indent="-285750" algn="just">
              <a:buFontTx/>
              <a:buChar char="-"/>
            </a:pPr>
            <a:r>
              <a:rPr lang="fr-FR" sz="1600" b="1" dirty="0"/>
              <a:t>Objectifs de préservation des réservoirs et continuités biologiques </a:t>
            </a:r>
            <a:r>
              <a:rPr lang="fr-FR" sz="1600" dirty="0"/>
              <a:t>(« trame verte », site classé et espaces remarquables, protection haies et boisements selon leur rôle, </a:t>
            </a:r>
            <a:r>
              <a:rPr lang="fr-FR" sz="1600" dirty="0" err="1"/>
              <a:t>etc</a:t>
            </a:r>
            <a:r>
              <a:rPr lang="fr-FR" sz="1600" dirty="0"/>
              <a:t>)</a:t>
            </a:r>
          </a:p>
          <a:p>
            <a:pPr algn="just"/>
            <a:r>
              <a:rPr lang="fr-FR" sz="1600" b="1" dirty="0"/>
              <a:t>-&gt; C’est ici que l’on trouve la traduction de la trajectoire pour atteindre le « Zéro artificialisation Nette à 2050 ». </a:t>
            </a:r>
          </a:p>
          <a:p>
            <a:pPr algn="just"/>
            <a:endParaRPr lang="fr-FR" sz="1600" b="1" dirty="0"/>
          </a:p>
          <a:p>
            <a:pPr marL="285750" indent="-285750" algn="just">
              <a:buFontTx/>
              <a:buChar char="-"/>
            </a:pPr>
            <a:r>
              <a:rPr lang="fr-FR" sz="1600" b="1" dirty="0"/>
              <a:t>Objectifs de préservation du paysage </a:t>
            </a:r>
            <a:r>
              <a:rPr lang="fr-FR" sz="1600" dirty="0"/>
              <a:t>(coupures d’urbanisation et espaces proches du rivage Loi littoral, tourisme vert et d’itinérance, </a:t>
            </a:r>
            <a:r>
              <a:rPr lang="fr-FR" sz="1600" dirty="0" err="1"/>
              <a:t>etc</a:t>
            </a:r>
            <a:r>
              <a:rPr lang="fr-FR" sz="1600" dirty="0"/>
              <a:t>)</a:t>
            </a:r>
            <a:endParaRPr lang="fr-FR" dirty="0"/>
          </a:p>
        </p:txBody>
      </p:sp>
      <p:sp>
        <p:nvSpPr>
          <p:cNvPr id="4" name="ZoneTexte 3">
            <a:extLst>
              <a:ext uri="{FF2B5EF4-FFF2-40B4-BE49-F238E27FC236}">
                <a16:creationId xmlns:a16="http://schemas.microsoft.com/office/drawing/2014/main" id="{C24BE48B-AD66-4390-BB20-B395EDAFCB56}"/>
              </a:ext>
            </a:extLst>
          </p:cNvPr>
          <p:cNvSpPr txBox="1"/>
          <p:nvPr/>
        </p:nvSpPr>
        <p:spPr>
          <a:xfrm>
            <a:off x="4614898" y="794048"/>
            <a:ext cx="3852064" cy="5416868"/>
          </a:xfrm>
          <a:prstGeom prst="rect">
            <a:avLst/>
          </a:prstGeom>
          <a:noFill/>
        </p:spPr>
        <p:txBody>
          <a:bodyPr wrap="square" rtlCol="0">
            <a:spAutoFit/>
          </a:bodyPr>
          <a:lstStyle/>
          <a:p>
            <a:pPr algn="just"/>
            <a:r>
              <a:rPr lang="fr-FR" b="1" dirty="0">
                <a:solidFill>
                  <a:schemeClr val="accent1">
                    <a:lumMod val="75000"/>
                  </a:schemeClr>
                </a:solidFill>
              </a:rPr>
              <a:t>Objectif 1.2 Innover et expérimenter afin d’accroître les capacités d’adaptation du territoire particulièrement concerné par les effets du réchauffement climatique</a:t>
            </a:r>
          </a:p>
          <a:p>
            <a:pPr algn="just"/>
            <a:endParaRPr lang="fr-FR" sz="1600" b="1" dirty="0">
              <a:solidFill>
                <a:schemeClr val="accent1">
                  <a:lumMod val="75000"/>
                </a:schemeClr>
              </a:solidFill>
            </a:endParaRPr>
          </a:p>
          <a:p>
            <a:pPr marL="285750" indent="-285750" algn="just">
              <a:buFontTx/>
              <a:buChar char="-"/>
            </a:pPr>
            <a:r>
              <a:rPr lang="fr-FR" sz="1600" b="1" dirty="0"/>
              <a:t>Risques liés au réchauffement climatique </a:t>
            </a:r>
            <a:r>
              <a:rPr lang="fr-FR" sz="1600" dirty="0"/>
              <a:t>(formes architecturales économes en énergies, prenant en compte risque inondation, relocalisation, limitation de l’imperméabilisation, etc.)</a:t>
            </a:r>
          </a:p>
          <a:p>
            <a:pPr algn="just"/>
            <a:endParaRPr lang="fr-FR" sz="1600" dirty="0"/>
          </a:p>
          <a:p>
            <a:pPr marL="285750" indent="-285750" algn="just">
              <a:buFontTx/>
              <a:buChar char="-"/>
            </a:pPr>
            <a:r>
              <a:rPr lang="fr-FR" sz="1600" b="1" dirty="0"/>
              <a:t>Capacités d’accueil du territoire </a:t>
            </a:r>
            <a:r>
              <a:rPr lang="fr-FR" sz="1600" dirty="0"/>
              <a:t>(ressource en eau, STEP, préservation de la </a:t>
            </a:r>
            <a:r>
              <a:rPr lang="fr-FR" sz="1600" dirty="0" err="1"/>
              <a:t>biodiversité,etc</a:t>
            </a:r>
            <a:r>
              <a:rPr lang="fr-FR" sz="1600" dirty="0"/>
              <a:t>)</a:t>
            </a:r>
            <a:endParaRPr lang="fr-FR" sz="1600" b="1" dirty="0"/>
          </a:p>
          <a:p>
            <a:pPr algn="just"/>
            <a:endParaRPr lang="fr-FR" sz="1600" b="1" dirty="0"/>
          </a:p>
          <a:p>
            <a:pPr marL="285750" indent="-285750" algn="just">
              <a:buFontTx/>
              <a:buChar char="-"/>
            </a:pPr>
            <a:r>
              <a:rPr lang="fr-FR" sz="1600" dirty="0"/>
              <a:t>Objectifs visant à favoriser la </a:t>
            </a:r>
            <a:r>
              <a:rPr lang="fr-FR" sz="1600" b="1" dirty="0"/>
              <a:t>transition énergétique </a:t>
            </a:r>
            <a:r>
              <a:rPr lang="fr-FR" sz="1600" dirty="0"/>
              <a:t>(opportunité économique pour l’agriculture, ZAENR, panneaux solaires, etc.)</a:t>
            </a:r>
            <a:endParaRPr lang="fr-FR" sz="1600" b="1" dirty="0"/>
          </a:p>
          <a:p>
            <a:pPr marL="285750" indent="-285750">
              <a:buFontTx/>
              <a:buChar char="-"/>
            </a:pPr>
            <a:endParaRPr lang="fr-FR" sz="1600" b="1" dirty="0">
              <a:solidFill>
                <a:schemeClr val="accent1">
                  <a:lumMod val="75000"/>
                </a:schemeClr>
              </a:solidFill>
            </a:endParaRPr>
          </a:p>
        </p:txBody>
      </p:sp>
      <p:sp>
        <p:nvSpPr>
          <p:cNvPr id="6" name="ZoneTexte 5">
            <a:extLst>
              <a:ext uri="{FF2B5EF4-FFF2-40B4-BE49-F238E27FC236}">
                <a16:creationId xmlns:a16="http://schemas.microsoft.com/office/drawing/2014/main" id="{8319D4FC-1A07-4E0B-8788-9D93CC2FE691}"/>
              </a:ext>
            </a:extLst>
          </p:cNvPr>
          <p:cNvSpPr txBox="1"/>
          <p:nvPr/>
        </p:nvSpPr>
        <p:spPr>
          <a:xfrm>
            <a:off x="8609847" y="794048"/>
            <a:ext cx="3403534" cy="4801314"/>
          </a:xfrm>
          <a:prstGeom prst="rect">
            <a:avLst/>
          </a:prstGeom>
          <a:noFill/>
        </p:spPr>
        <p:txBody>
          <a:bodyPr wrap="square" rtlCol="0">
            <a:spAutoFit/>
          </a:bodyPr>
          <a:lstStyle/>
          <a:p>
            <a:pPr algn="just"/>
            <a:r>
              <a:rPr lang="fr-FR" b="1" dirty="0">
                <a:solidFill>
                  <a:schemeClr val="accent1">
                    <a:lumMod val="75000"/>
                  </a:schemeClr>
                </a:solidFill>
              </a:rPr>
              <a:t>Objectif 1.3 Affirmer et préserver les identités patrimoniales du territoire</a:t>
            </a:r>
          </a:p>
          <a:p>
            <a:endParaRPr lang="fr-FR" dirty="0"/>
          </a:p>
          <a:p>
            <a:pPr marL="285750" indent="-285750" algn="just">
              <a:buFontTx/>
              <a:buChar char="-"/>
            </a:pPr>
            <a:r>
              <a:rPr lang="fr-FR" dirty="0"/>
              <a:t>Patrimoine </a:t>
            </a:r>
            <a:r>
              <a:rPr lang="fr-FR" b="1" dirty="0"/>
              <a:t>architectural</a:t>
            </a:r>
            <a:r>
              <a:rPr lang="fr-FR" dirty="0"/>
              <a:t>, qualité paysagère des espaces urbains et leur diversité</a:t>
            </a:r>
          </a:p>
          <a:p>
            <a:pPr marL="285750" indent="-285750" algn="just">
              <a:buFontTx/>
              <a:buChar char="-"/>
            </a:pPr>
            <a:endParaRPr lang="fr-FR" dirty="0"/>
          </a:p>
          <a:p>
            <a:pPr marL="285750" indent="-285750" algn="just">
              <a:buFontTx/>
              <a:buChar char="-"/>
            </a:pPr>
            <a:r>
              <a:rPr lang="fr-FR" dirty="0"/>
              <a:t>Prise en compte des </a:t>
            </a:r>
            <a:r>
              <a:rPr lang="fr-FR" b="1" dirty="0"/>
              <a:t>contraintes patrimoniales spécifiques </a:t>
            </a:r>
          </a:p>
          <a:p>
            <a:pPr marL="285750" indent="-285750" algn="just">
              <a:buFontTx/>
              <a:buChar char="-"/>
            </a:pPr>
            <a:endParaRPr lang="fr-FR" dirty="0"/>
          </a:p>
          <a:p>
            <a:pPr marL="285750" indent="-285750" algn="just">
              <a:buFontTx/>
              <a:buChar char="-"/>
            </a:pPr>
            <a:r>
              <a:rPr lang="fr-FR" dirty="0"/>
              <a:t>Valorisation plus volontariste du </a:t>
            </a:r>
            <a:r>
              <a:rPr lang="fr-FR" b="1" dirty="0"/>
              <a:t>patrimoine rural et industriel </a:t>
            </a:r>
          </a:p>
          <a:p>
            <a:pPr marL="285750" indent="-285750">
              <a:buFontTx/>
              <a:buChar char="-"/>
            </a:pPr>
            <a:endParaRPr lang="fr-FR" dirty="0"/>
          </a:p>
          <a:p>
            <a:pPr marL="285750" indent="-285750">
              <a:buFontTx/>
              <a:buChar char="-"/>
            </a:pPr>
            <a:endParaRPr lang="fr-FR" dirty="0"/>
          </a:p>
        </p:txBody>
      </p:sp>
      <p:sp>
        <p:nvSpPr>
          <p:cNvPr id="7" name="Rectangle 6">
            <a:extLst>
              <a:ext uri="{FF2B5EF4-FFF2-40B4-BE49-F238E27FC236}">
                <a16:creationId xmlns:a16="http://schemas.microsoft.com/office/drawing/2014/main" id="{59A6CAE3-199C-4647-A481-F984ABC65375}"/>
              </a:ext>
            </a:extLst>
          </p:cNvPr>
          <p:cNvSpPr/>
          <p:nvPr/>
        </p:nvSpPr>
        <p:spPr>
          <a:xfrm>
            <a:off x="178620" y="4916032"/>
            <a:ext cx="4511615" cy="7514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7</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9054681"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Axe 2. Un territoire aux </a:t>
            </a:r>
            <a:r>
              <a:rPr lang="fr-FR" sz="2400" b="1" dirty="0">
                <a:solidFill>
                  <a:schemeClr val="tx1"/>
                </a:solidFill>
              </a:rPr>
              <a:t>multiples économies locales renforcées</a:t>
            </a:r>
            <a:endParaRPr lang="fr-FR" sz="2000" dirty="0">
              <a:solidFill>
                <a:schemeClr val="tx1"/>
              </a:solidFill>
            </a:endParaRPr>
          </a:p>
        </p:txBody>
      </p:sp>
      <p:sp>
        <p:nvSpPr>
          <p:cNvPr id="2" name="Rectangle 1">
            <a:extLst>
              <a:ext uri="{FF2B5EF4-FFF2-40B4-BE49-F238E27FC236}">
                <a16:creationId xmlns:a16="http://schemas.microsoft.com/office/drawing/2014/main" id="{A8CBCDCA-8BF7-402C-8F56-8CD3C5A83EB3}"/>
              </a:ext>
            </a:extLst>
          </p:cNvPr>
          <p:cNvSpPr/>
          <p:nvPr/>
        </p:nvSpPr>
        <p:spPr>
          <a:xfrm>
            <a:off x="228782" y="681216"/>
            <a:ext cx="3727450" cy="5909310"/>
          </a:xfrm>
          <a:prstGeom prst="rect">
            <a:avLst/>
          </a:prstGeom>
        </p:spPr>
        <p:txBody>
          <a:bodyPr wrap="square">
            <a:spAutoFit/>
          </a:bodyPr>
          <a:lstStyle/>
          <a:p>
            <a:pPr algn="just"/>
            <a:r>
              <a:rPr lang="fr-FR" b="1" dirty="0">
                <a:solidFill>
                  <a:schemeClr val="accent1">
                    <a:lumMod val="75000"/>
                  </a:schemeClr>
                </a:solidFill>
              </a:rPr>
              <a:t>Objectif 2.1 : Prôner le territoire comme une terre agricole d’élevage dont le rôle économique local est à conforter</a:t>
            </a:r>
          </a:p>
          <a:p>
            <a:pPr marL="285750" indent="-285750" algn="just">
              <a:buFontTx/>
              <a:buChar char="-"/>
            </a:pPr>
            <a:r>
              <a:rPr lang="fr-FR" b="1" dirty="0"/>
              <a:t>Garantir la pérennité de l’agriculture </a:t>
            </a:r>
            <a:r>
              <a:rPr lang="fr-FR" dirty="0"/>
              <a:t>(préservation des espaces agricoles pérennes, limitation du mitage, attention à l’insertion paysagère des bâtiments agricoles, etc.)</a:t>
            </a:r>
          </a:p>
          <a:p>
            <a:pPr marL="285750" indent="-285750" algn="just">
              <a:buFontTx/>
              <a:buChar char="-"/>
            </a:pPr>
            <a:endParaRPr lang="fr-FR" dirty="0"/>
          </a:p>
          <a:p>
            <a:pPr marL="285750" indent="-285750" algn="just">
              <a:buFontTx/>
              <a:buChar char="-"/>
            </a:pPr>
            <a:r>
              <a:rPr lang="fr-FR" b="1" dirty="0"/>
              <a:t>Dynamisme éco de l’agriculture en lien avec l’emploi</a:t>
            </a:r>
            <a:r>
              <a:rPr lang="fr-FR" dirty="0"/>
              <a:t> sur le territoire (permettre la création de nouveaux sièges, évolutions des exploitations existantes, etc.)</a:t>
            </a:r>
          </a:p>
          <a:p>
            <a:pPr marL="285750" indent="-285750" algn="just">
              <a:buFontTx/>
              <a:buChar char="-"/>
            </a:pPr>
            <a:endParaRPr lang="fr-FR" dirty="0"/>
          </a:p>
          <a:p>
            <a:pPr marL="285750" indent="-285750" algn="just">
              <a:buFontTx/>
              <a:buChar char="-"/>
            </a:pPr>
            <a:r>
              <a:rPr lang="fr-FR" dirty="0"/>
              <a:t>Ancrage local de l’agriculture, lien avec </a:t>
            </a:r>
            <a:r>
              <a:rPr lang="fr-FR" b="1" dirty="0"/>
              <a:t>socle naturel </a:t>
            </a:r>
            <a:r>
              <a:rPr lang="fr-FR" dirty="0"/>
              <a:t>(pratiques agricoles nouvelles, produits locaux, savoir-faire des marais, </a:t>
            </a:r>
            <a:r>
              <a:rPr lang="fr-FR" dirty="0" err="1"/>
              <a:t>etc</a:t>
            </a:r>
            <a:r>
              <a:rPr lang="fr-FR" dirty="0"/>
              <a:t>)</a:t>
            </a:r>
          </a:p>
        </p:txBody>
      </p:sp>
      <p:sp>
        <p:nvSpPr>
          <p:cNvPr id="4" name="ZoneTexte 3">
            <a:extLst>
              <a:ext uri="{FF2B5EF4-FFF2-40B4-BE49-F238E27FC236}">
                <a16:creationId xmlns:a16="http://schemas.microsoft.com/office/drawing/2014/main" id="{52AA50D1-7999-479B-A2F1-A72D6545ED02}"/>
              </a:ext>
            </a:extLst>
          </p:cNvPr>
          <p:cNvSpPr txBox="1"/>
          <p:nvPr/>
        </p:nvSpPr>
        <p:spPr>
          <a:xfrm>
            <a:off x="4159040" y="648586"/>
            <a:ext cx="3727450" cy="5632311"/>
          </a:xfrm>
          <a:prstGeom prst="rect">
            <a:avLst/>
          </a:prstGeom>
          <a:noFill/>
        </p:spPr>
        <p:txBody>
          <a:bodyPr wrap="square" rtlCol="0">
            <a:spAutoFit/>
          </a:bodyPr>
          <a:lstStyle/>
          <a:p>
            <a:pPr algn="just"/>
            <a:r>
              <a:rPr lang="fr-FR" b="1" dirty="0">
                <a:solidFill>
                  <a:schemeClr val="accent1">
                    <a:lumMod val="75000"/>
                  </a:schemeClr>
                </a:solidFill>
              </a:rPr>
              <a:t>Objectif 2.2 Soutenir la place singulière de l’économie secondaire dans tous les espaces du territoire</a:t>
            </a:r>
          </a:p>
          <a:p>
            <a:endParaRPr lang="fr-FR" b="1" dirty="0">
              <a:solidFill>
                <a:schemeClr val="accent1">
                  <a:lumMod val="75000"/>
                </a:schemeClr>
              </a:solidFill>
            </a:endParaRPr>
          </a:p>
          <a:p>
            <a:pPr marL="285750" indent="-285750" algn="just">
              <a:buFontTx/>
              <a:buChar char="-"/>
            </a:pPr>
            <a:r>
              <a:rPr lang="fr-FR" b="1" dirty="0"/>
              <a:t>Maillage fin des petits artisans </a:t>
            </a:r>
            <a:r>
              <a:rPr lang="fr-FR" dirty="0"/>
              <a:t>(mixité fonctionnelle des centralités, éventuelles zones artisanales de proximité, mutualisation de certaines fonctionnalités comme le stationnement)</a:t>
            </a:r>
          </a:p>
          <a:p>
            <a:pPr marL="285750" indent="-285750" algn="just">
              <a:buFontTx/>
              <a:buChar char="-"/>
            </a:pPr>
            <a:endParaRPr lang="fr-FR" dirty="0"/>
          </a:p>
          <a:p>
            <a:pPr marL="285750" indent="-285750" algn="just">
              <a:buFontTx/>
              <a:buChar char="-"/>
            </a:pPr>
            <a:r>
              <a:rPr lang="fr-FR" b="1" dirty="0"/>
              <a:t>Perspectives de développement des entreprises isolées </a:t>
            </a:r>
            <a:r>
              <a:rPr lang="fr-FR" dirty="0"/>
              <a:t>(hors commune littoral surtout)</a:t>
            </a:r>
          </a:p>
          <a:p>
            <a:pPr marL="285750" indent="-285750" algn="just">
              <a:buFontTx/>
              <a:buChar char="-"/>
            </a:pPr>
            <a:endParaRPr lang="fr-FR" dirty="0"/>
          </a:p>
          <a:p>
            <a:pPr marL="285750" indent="-285750" algn="just">
              <a:buFontTx/>
              <a:buChar char="-"/>
            </a:pPr>
            <a:r>
              <a:rPr lang="fr-FR" b="1" dirty="0"/>
              <a:t>Stratégie de développement des ZAE </a:t>
            </a:r>
            <a:r>
              <a:rPr lang="fr-FR" dirty="0"/>
              <a:t>(maîtrise de la consommation foncière, lien avec les mobilités, optimisation foncière, etc.)</a:t>
            </a:r>
          </a:p>
        </p:txBody>
      </p:sp>
      <p:sp>
        <p:nvSpPr>
          <p:cNvPr id="5" name="ZoneTexte 4">
            <a:extLst>
              <a:ext uri="{FF2B5EF4-FFF2-40B4-BE49-F238E27FC236}">
                <a16:creationId xmlns:a16="http://schemas.microsoft.com/office/drawing/2014/main" id="{2443BDC5-B276-430F-9E34-6610150459EA}"/>
              </a:ext>
            </a:extLst>
          </p:cNvPr>
          <p:cNvSpPr txBox="1"/>
          <p:nvPr/>
        </p:nvSpPr>
        <p:spPr>
          <a:xfrm>
            <a:off x="8028591" y="681216"/>
            <a:ext cx="3830129" cy="5078313"/>
          </a:xfrm>
          <a:prstGeom prst="rect">
            <a:avLst/>
          </a:prstGeom>
          <a:noFill/>
        </p:spPr>
        <p:txBody>
          <a:bodyPr wrap="square" rtlCol="0">
            <a:spAutoFit/>
          </a:bodyPr>
          <a:lstStyle/>
          <a:p>
            <a:pPr algn="just"/>
            <a:r>
              <a:rPr lang="fr-FR" b="1" dirty="0">
                <a:solidFill>
                  <a:schemeClr val="accent1">
                    <a:lumMod val="75000"/>
                  </a:schemeClr>
                </a:solidFill>
              </a:rPr>
              <a:t>Objectif 2.3 Conforter la place primordiale de l’économie de service de ce territoire équipé et touristique</a:t>
            </a:r>
          </a:p>
          <a:p>
            <a:endParaRPr lang="fr-FR" dirty="0"/>
          </a:p>
          <a:p>
            <a:pPr marL="285750" indent="-285750">
              <a:buFontTx/>
              <a:buChar char="-"/>
            </a:pPr>
            <a:r>
              <a:rPr lang="fr-FR" b="1" dirty="0"/>
              <a:t>Valorisation emplois tertiaire dans les centralités habitées</a:t>
            </a:r>
            <a:r>
              <a:rPr lang="fr-FR" dirty="0"/>
              <a:t> (mixité fonctionnelle, favorisation de l’implantation de commerces pour le dynamisme des centralités, etc.)</a:t>
            </a:r>
          </a:p>
          <a:p>
            <a:pPr marL="285750" indent="-285750">
              <a:buFontTx/>
              <a:buChar char="-"/>
            </a:pPr>
            <a:endParaRPr lang="fr-FR" dirty="0"/>
          </a:p>
          <a:p>
            <a:pPr marL="285750" indent="-285750">
              <a:buFontTx/>
              <a:buChar char="-"/>
            </a:pPr>
            <a:r>
              <a:rPr lang="fr-FR" b="1" dirty="0"/>
              <a:t>Mise en réseau des entreprises entre elles </a:t>
            </a:r>
            <a:r>
              <a:rPr lang="fr-FR" dirty="0"/>
              <a:t>(mutualisation de service, villages d’entreprises)</a:t>
            </a:r>
          </a:p>
          <a:p>
            <a:pPr marL="285750" indent="-285750">
              <a:buFontTx/>
              <a:buChar char="-"/>
            </a:pPr>
            <a:endParaRPr lang="fr-FR" dirty="0"/>
          </a:p>
          <a:p>
            <a:pPr marL="285750" indent="-285750">
              <a:buFontTx/>
              <a:buChar char="-"/>
            </a:pPr>
            <a:r>
              <a:rPr lang="fr-FR" b="1" dirty="0"/>
              <a:t>Rôle à part entière de l’économie touristique </a:t>
            </a:r>
            <a:r>
              <a:rPr lang="fr-FR" dirty="0"/>
              <a:t>(conforter bases et activités de loisirs, hébergements touristiques, etc.)</a:t>
            </a:r>
          </a:p>
        </p:txBody>
      </p:sp>
    </p:spTree>
    <p:extLst>
      <p:ext uri="{BB962C8B-B14F-4D97-AF65-F5344CB8AC3E}">
        <p14:creationId xmlns:p14="http://schemas.microsoft.com/office/powerpoint/2010/main" val="210802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8</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9054681"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Axe 3. Un territoire « bassin de vie », accessible et garant d’une cohésion sociale par la </a:t>
            </a:r>
            <a:r>
              <a:rPr lang="fr-FR" sz="2400" b="1" dirty="0">
                <a:solidFill>
                  <a:schemeClr val="tx1"/>
                </a:solidFill>
              </a:rPr>
              <a:t>diversité des façons de le vivre et de l’habiter</a:t>
            </a:r>
            <a:endParaRPr lang="fr-FR" sz="2000" dirty="0">
              <a:solidFill>
                <a:schemeClr val="tx1"/>
              </a:solidFill>
            </a:endParaRPr>
          </a:p>
        </p:txBody>
      </p:sp>
      <p:sp>
        <p:nvSpPr>
          <p:cNvPr id="2" name="Rectangle 1">
            <a:extLst>
              <a:ext uri="{FF2B5EF4-FFF2-40B4-BE49-F238E27FC236}">
                <a16:creationId xmlns:a16="http://schemas.microsoft.com/office/drawing/2014/main" id="{A8CBCDCA-8BF7-402C-8F56-8CD3C5A83EB3}"/>
              </a:ext>
            </a:extLst>
          </p:cNvPr>
          <p:cNvSpPr/>
          <p:nvPr/>
        </p:nvSpPr>
        <p:spPr>
          <a:xfrm>
            <a:off x="57150" y="660326"/>
            <a:ext cx="4027892" cy="8679299"/>
          </a:xfrm>
          <a:prstGeom prst="rect">
            <a:avLst/>
          </a:prstGeom>
        </p:spPr>
        <p:txBody>
          <a:bodyPr wrap="square">
            <a:spAutoFit/>
          </a:bodyPr>
          <a:lstStyle/>
          <a:p>
            <a:r>
              <a:rPr lang="fr-FR" b="1" dirty="0">
                <a:solidFill>
                  <a:schemeClr val="accent1">
                    <a:lumMod val="75000"/>
                  </a:schemeClr>
                </a:solidFill>
              </a:rPr>
              <a:t>Objectif 3.1 : Conforter les centres-villes/bourgs équipés</a:t>
            </a:r>
          </a:p>
          <a:p>
            <a:endParaRPr lang="fr-FR" dirty="0"/>
          </a:p>
          <a:p>
            <a:pPr marL="285750" indent="-285750">
              <a:buFontTx/>
              <a:buChar char="-"/>
            </a:pPr>
            <a:r>
              <a:rPr lang="fr-FR" b="1" dirty="0"/>
              <a:t>Fonctionnement multipolaire </a:t>
            </a:r>
            <a:r>
              <a:rPr lang="fr-FR" dirty="0"/>
              <a:t>(rôle des centralités, maillage territorial, complémentarité et mutualisation d’équipements</a:t>
            </a:r>
          </a:p>
          <a:p>
            <a:r>
              <a:rPr lang="fr-FR" dirty="0"/>
              <a:t>	</a:t>
            </a:r>
            <a:r>
              <a:rPr lang="fr-FR" i="1" dirty="0"/>
              <a:t>Rôle de l’armature 	territoriale (SCOT) : pôles d’équilibre, intermédiaires et de proximité</a:t>
            </a:r>
          </a:p>
          <a:p>
            <a:endParaRPr lang="fr-FR" dirty="0"/>
          </a:p>
          <a:p>
            <a:pPr marL="285750" indent="-285750">
              <a:buFontTx/>
              <a:buChar char="-"/>
            </a:pPr>
            <a:r>
              <a:rPr lang="fr-FR" b="1" dirty="0"/>
              <a:t>Equipements de proximité </a:t>
            </a:r>
            <a:r>
              <a:rPr lang="fr-FR" dirty="0"/>
              <a:t>(place accordée aux  équipements publics, service à la personne, etc.)</a:t>
            </a:r>
          </a:p>
          <a:p>
            <a:pPr marL="285750" indent="-285750">
              <a:buFontTx/>
              <a:buChar char="-"/>
            </a:pPr>
            <a:endParaRPr lang="fr-FR" dirty="0"/>
          </a:p>
          <a:p>
            <a:pPr marL="285750" indent="-285750">
              <a:buFontTx/>
              <a:buChar char="-"/>
            </a:pPr>
            <a:r>
              <a:rPr lang="fr-FR" b="1" dirty="0" err="1"/>
              <a:t>Rurbanité</a:t>
            </a:r>
            <a:r>
              <a:rPr lang="fr-FR" b="1" dirty="0"/>
              <a:t> vivante et animée </a:t>
            </a:r>
            <a:r>
              <a:rPr lang="fr-FR" dirty="0"/>
              <a:t>(qualité des espaces publics, maintien et diversification des services de proximité, encadrement de certaines modes de commerce ne permettant pas ce dynamisme, etc.)</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endParaRPr lang="fr-FR" dirty="0"/>
          </a:p>
          <a:p>
            <a:endParaRPr lang="fr-FR" dirty="0"/>
          </a:p>
        </p:txBody>
      </p:sp>
      <p:sp>
        <p:nvSpPr>
          <p:cNvPr id="4" name="ZoneTexte 3">
            <a:extLst>
              <a:ext uri="{FF2B5EF4-FFF2-40B4-BE49-F238E27FC236}">
                <a16:creationId xmlns:a16="http://schemas.microsoft.com/office/drawing/2014/main" id="{52AA50D1-7999-479B-A2F1-A72D6545ED02}"/>
              </a:ext>
            </a:extLst>
          </p:cNvPr>
          <p:cNvSpPr txBox="1"/>
          <p:nvPr/>
        </p:nvSpPr>
        <p:spPr>
          <a:xfrm>
            <a:off x="4164594" y="648586"/>
            <a:ext cx="4577633" cy="6740307"/>
          </a:xfrm>
          <a:prstGeom prst="rect">
            <a:avLst/>
          </a:prstGeom>
          <a:noFill/>
        </p:spPr>
        <p:txBody>
          <a:bodyPr wrap="square" rtlCol="0">
            <a:spAutoFit/>
          </a:bodyPr>
          <a:lstStyle/>
          <a:p>
            <a:r>
              <a:rPr lang="fr-FR" b="1" dirty="0">
                <a:solidFill>
                  <a:schemeClr val="accent1">
                    <a:lumMod val="75000"/>
                  </a:schemeClr>
                </a:solidFill>
              </a:rPr>
              <a:t>Objectif 3.2 Promouvoir de nouvelles formes d’habiter plus denses, diversifiées et adaptées aux attentes des actuels et futurs habitants</a:t>
            </a:r>
          </a:p>
          <a:p>
            <a:endParaRPr lang="fr-FR" b="1" dirty="0">
              <a:solidFill>
                <a:schemeClr val="accent1">
                  <a:lumMod val="75000"/>
                </a:schemeClr>
              </a:solidFill>
            </a:endParaRPr>
          </a:p>
          <a:p>
            <a:pPr marL="285750" indent="-285750">
              <a:buFontTx/>
              <a:buChar char="-"/>
            </a:pPr>
            <a:r>
              <a:rPr lang="fr-FR" dirty="0"/>
              <a:t>Offre de logement adaptée au contexte local (chiffres – cf. diapositive suivante), réhabilitation</a:t>
            </a:r>
          </a:p>
          <a:p>
            <a:pPr marL="285750" indent="-285750">
              <a:buFontTx/>
              <a:buChar char="-"/>
            </a:pPr>
            <a:endParaRPr lang="fr-FR" dirty="0"/>
          </a:p>
          <a:p>
            <a:pPr marL="285750" indent="-285750">
              <a:buFontTx/>
              <a:buChar char="-"/>
            </a:pPr>
            <a:r>
              <a:rPr lang="fr-FR" dirty="0"/>
              <a:t>Densification résidentielle : nous devrions parvenir à 60%, ce qui nous semble acceptable, mais c’est encore à consolider (cf. diapo suivante)</a:t>
            </a:r>
          </a:p>
          <a:p>
            <a:pPr marL="285750" indent="-285750">
              <a:buFontTx/>
              <a:buChar char="-"/>
            </a:pPr>
            <a:endParaRPr lang="fr-FR" dirty="0"/>
          </a:p>
          <a:p>
            <a:pPr marL="285750" indent="-285750">
              <a:buFontTx/>
              <a:buChar char="-"/>
            </a:pPr>
            <a:r>
              <a:rPr lang="fr-FR" dirty="0"/>
              <a:t>Diversification de l’offre de logements, mixité</a:t>
            </a:r>
          </a:p>
          <a:p>
            <a:pPr marL="285750" indent="-285750">
              <a:buFontTx/>
              <a:buChar char="-"/>
            </a:pPr>
            <a:endParaRPr lang="fr-FR" dirty="0"/>
          </a:p>
          <a:p>
            <a:pPr marL="285750" indent="-285750">
              <a:buFontTx/>
              <a:buChar char="-"/>
            </a:pPr>
            <a:r>
              <a:rPr lang="fr-FR" dirty="0"/>
              <a:t>Logement pour tous = Objectifs de logements sociaux : prise en compte des particularités de SBLP (SRU et zone tendue touristique B1) et SPER (B1) </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sp>
        <p:nvSpPr>
          <p:cNvPr id="5" name="ZoneTexte 4">
            <a:extLst>
              <a:ext uri="{FF2B5EF4-FFF2-40B4-BE49-F238E27FC236}">
                <a16:creationId xmlns:a16="http://schemas.microsoft.com/office/drawing/2014/main" id="{2443BDC5-B276-430F-9E34-6610150459EA}"/>
              </a:ext>
            </a:extLst>
          </p:cNvPr>
          <p:cNvSpPr txBox="1"/>
          <p:nvPr/>
        </p:nvSpPr>
        <p:spPr>
          <a:xfrm>
            <a:off x="8890503" y="660326"/>
            <a:ext cx="3074335" cy="3139321"/>
          </a:xfrm>
          <a:prstGeom prst="rect">
            <a:avLst/>
          </a:prstGeom>
          <a:noFill/>
        </p:spPr>
        <p:txBody>
          <a:bodyPr wrap="square" rtlCol="0">
            <a:spAutoFit/>
          </a:bodyPr>
          <a:lstStyle/>
          <a:p>
            <a:r>
              <a:rPr lang="fr-FR" b="1" dirty="0">
                <a:solidFill>
                  <a:schemeClr val="accent1">
                    <a:lumMod val="75000"/>
                  </a:schemeClr>
                </a:solidFill>
              </a:rPr>
              <a:t>Objectif 3.3 Variété, fonctionnalité et continuité des mobilités</a:t>
            </a:r>
          </a:p>
          <a:p>
            <a:endParaRPr lang="fr-FR" dirty="0"/>
          </a:p>
          <a:p>
            <a:pPr marL="285750" indent="-285750">
              <a:buFontTx/>
              <a:buChar char="-"/>
            </a:pPr>
            <a:r>
              <a:rPr lang="fr-FR" dirty="0"/>
              <a:t>Mobilités douces et décarbonées </a:t>
            </a:r>
          </a:p>
          <a:p>
            <a:pPr marL="285750" indent="-285750">
              <a:buFontTx/>
              <a:buChar char="-"/>
            </a:pPr>
            <a:endParaRPr lang="fr-FR" dirty="0"/>
          </a:p>
          <a:p>
            <a:pPr marL="285750" indent="-285750">
              <a:buFontTx/>
              <a:buChar char="-"/>
            </a:pPr>
            <a:r>
              <a:rPr lang="fr-FR" dirty="0"/>
              <a:t>Mobilités partagées</a:t>
            </a:r>
          </a:p>
          <a:p>
            <a:pPr marL="285750" indent="-285750">
              <a:buFontTx/>
              <a:buChar char="-"/>
            </a:pPr>
            <a:endParaRPr lang="fr-FR" dirty="0"/>
          </a:p>
          <a:p>
            <a:pPr marL="285750" indent="-285750">
              <a:buFontTx/>
              <a:buChar char="-"/>
            </a:pPr>
            <a:r>
              <a:rPr lang="fr-FR" dirty="0"/>
              <a:t>Fluidifier le franchissement de la Loire</a:t>
            </a:r>
          </a:p>
        </p:txBody>
      </p:sp>
      <p:sp>
        <p:nvSpPr>
          <p:cNvPr id="3" name="Flèche : pentagone 2">
            <a:extLst>
              <a:ext uri="{FF2B5EF4-FFF2-40B4-BE49-F238E27FC236}">
                <a16:creationId xmlns:a16="http://schemas.microsoft.com/office/drawing/2014/main" id="{49E4D0B5-EE90-449E-B6D0-AF344B2F213C}"/>
              </a:ext>
            </a:extLst>
          </p:cNvPr>
          <p:cNvSpPr/>
          <p:nvPr/>
        </p:nvSpPr>
        <p:spPr>
          <a:xfrm rot="5400000">
            <a:off x="6046079" y="4202542"/>
            <a:ext cx="814660" cy="4259427"/>
          </a:xfrm>
          <a:prstGeom prst="homePlate">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D599787-92BA-4FDF-BE4E-0147CE2D02B6}"/>
              </a:ext>
            </a:extLst>
          </p:cNvPr>
          <p:cNvSpPr txBox="1"/>
          <p:nvPr/>
        </p:nvSpPr>
        <p:spPr>
          <a:xfrm>
            <a:off x="4706363" y="6040137"/>
            <a:ext cx="3950898" cy="338554"/>
          </a:xfrm>
          <a:prstGeom prst="rect">
            <a:avLst/>
          </a:prstGeom>
          <a:noFill/>
        </p:spPr>
        <p:txBody>
          <a:bodyPr wrap="square" rtlCol="0">
            <a:spAutoFit/>
          </a:bodyPr>
          <a:lstStyle/>
          <a:p>
            <a:r>
              <a:rPr lang="fr-FR" sz="1600" dirty="0">
                <a:solidFill>
                  <a:schemeClr val="accent1">
                    <a:lumMod val="75000"/>
                  </a:schemeClr>
                </a:solidFill>
              </a:rPr>
              <a:t>FOCUS « LOGEMENT » DIAPOS SUIVANTES</a:t>
            </a:r>
          </a:p>
        </p:txBody>
      </p:sp>
      <p:sp>
        <p:nvSpPr>
          <p:cNvPr id="8" name="Flèche : chevron 7">
            <a:extLst>
              <a:ext uri="{FF2B5EF4-FFF2-40B4-BE49-F238E27FC236}">
                <a16:creationId xmlns:a16="http://schemas.microsoft.com/office/drawing/2014/main" id="{ED763BD8-7A5E-4515-A007-63C2901B7738}"/>
              </a:ext>
            </a:extLst>
          </p:cNvPr>
          <p:cNvSpPr/>
          <p:nvPr/>
        </p:nvSpPr>
        <p:spPr>
          <a:xfrm>
            <a:off x="554131" y="2631036"/>
            <a:ext cx="331694" cy="259976"/>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3819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ECA45D-6A35-49E8-9885-6743CF72B633}"/>
              </a:ext>
            </a:extLst>
          </p:cNvPr>
          <p:cNvSpPr/>
          <p:nvPr/>
        </p:nvSpPr>
        <p:spPr>
          <a:xfrm rot="21147301">
            <a:off x="-768350" y="-465138"/>
            <a:ext cx="1363663" cy="7561263"/>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16" name="Rectangle 15">
            <a:extLst>
              <a:ext uri="{FF2B5EF4-FFF2-40B4-BE49-F238E27FC236}">
                <a16:creationId xmlns:a16="http://schemas.microsoft.com/office/drawing/2014/main" id="{9906BB88-2056-4776-8BC9-721F9342D434}"/>
              </a:ext>
            </a:extLst>
          </p:cNvPr>
          <p:cNvSpPr/>
          <p:nvPr/>
        </p:nvSpPr>
        <p:spPr>
          <a:xfrm rot="285230">
            <a:off x="-682625" y="-479425"/>
            <a:ext cx="1365250" cy="7562850"/>
          </a:xfrm>
          <a:prstGeom prst="rect">
            <a:avLst/>
          </a:prstGeom>
          <a:solidFill>
            <a:srgbClr val="2BB5D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pic>
        <p:nvPicPr>
          <p:cNvPr id="15364" name="Image 18">
            <a:extLst>
              <a:ext uri="{FF2B5EF4-FFF2-40B4-BE49-F238E27FC236}">
                <a16:creationId xmlns:a16="http://schemas.microsoft.com/office/drawing/2014/main" id="{7CDC6DB3-C4D5-4D7B-A632-CEEEA3660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6180138"/>
            <a:ext cx="828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a:extLst>
              <a:ext uri="{FF2B5EF4-FFF2-40B4-BE49-F238E27FC236}">
                <a16:creationId xmlns:a16="http://schemas.microsoft.com/office/drawing/2014/main" id="{56B508BA-B9B1-4CF1-BD5A-BEAE6485EE34}"/>
              </a:ext>
            </a:extLst>
          </p:cNvPr>
          <p:cNvCxnSpPr/>
          <p:nvPr/>
        </p:nvCxnSpPr>
        <p:spPr>
          <a:xfrm flipH="1">
            <a:off x="242888" y="-373063"/>
            <a:ext cx="1109662" cy="6694488"/>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10A3414-BFF7-4073-A2A3-E4DEABD40DC8}"/>
              </a:ext>
            </a:extLst>
          </p:cNvPr>
          <p:cNvCxnSpPr/>
          <p:nvPr/>
        </p:nvCxnSpPr>
        <p:spPr>
          <a:xfrm>
            <a:off x="-352425" y="-485775"/>
            <a:ext cx="1625600" cy="7575550"/>
          </a:xfrm>
          <a:prstGeom prst="line">
            <a:avLst/>
          </a:prstGeom>
          <a:ln>
            <a:solidFill>
              <a:srgbClr val="2BB5D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060A8B-447D-4E06-9E4E-6AA8F571F571}"/>
              </a:ext>
            </a:extLst>
          </p:cNvPr>
          <p:cNvSpPr/>
          <p:nvPr/>
        </p:nvSpPr>
        <p:spPr>
          <a:xfrm>
            <a:off x="11677650" y="6586538"/>
            <a:ext cx="514350" cy="280987"/>
          </a:xfrm>
          <a:prstGeom prst="rect">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fld id="{5D29EAD5-817F-41B6-AD79-E061DBCA6D66}" type="slidenum">
              <a:rPr lang="fr-FR" sz="110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rPr>
              <a:pPr algn="ctr" eaLnBrk="1" fontAlgn="auto" hangingPunct="1">
                <a:spcBef>
                  <a:spcPts val="0"/>
                </a:spcBef>
                <a:spcAft>
                  <a:spcPts val="0"/>
                </a:spcAft>
                <a:defRPr/>
              </a:pPr>
              <a:t>9</a:t>
            </a:fld>
            <a:endParaRPr lang="fr-FR" sz="1100" dirty="0">
              <a:solidFill>
                <a:prstClr val="white"/>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7" name="Rectangle avec coins arrondis du même côté 36">
            <a:extLst>
              <a:ext uri="{FF2B5EF4-FFF2-40B4-BE49-F238E27FC236}">
                <a16:creationId xmlns:a16="http://schemas.microsoft.com/office/drawing/2014/main" id="{D7212C0B-68E5-45D8-9D17-26F10DE6CF0B}"/>
              </a:ext>
            </a:extLst>
          </p:cNvPr>
          <p:cNvSpPr/>
          <p:nvPr/>
        </p:nvSpPr>
        <p:spPr>
          <a:xfrm>
            <a:off x="-1911350" y="-9525"/>
            <a:ext cx="3727450"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sz="2000" b="1" dirty="0">
              <a:solidFill>
                <a:prstClr val="white"/>
              </a:solidFill>
            </a:endParaRPr>
          </a:p>
        </p:txBody>
      </p:sp>
      <p:sp>
        <p:nvSpPr>
          <p:cNvPr id="36" name="Rectangle avec coins arrondis du même côté 35">
            <a:extLst>
              <a:ext uri="{FF2B5EF4-FFF2-40B4-BE49-F238E27FC236}">
                <a16:creationId xmlns:a16="http://schemas.microsoft.com/office/drawing/2014/main" id="{25F27BDA-3868-449B-A10C-6F60A9D6B28D}"/>
              </a:ext>
            </a:extLst>
          </p:cNvPr>
          <p:cNvSpPr/>
          <p:nvPr/>
        </p:nvSpPr>
        <p:spPr>
          <a:xfrm>
            <a:off x="1527323" y="-21265"/>
            <a:ext cx="8956675" cy="455613"/>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IV. SCOT : Travail de détourage des EAP</a:t>
            </a:r>
            <a:endParaRPr lang="fr-FR" sz="2000" dirty="0">
              <a:solidFill>
                <a:prstClr val="white"/>
              </a:solidFill>
            </a:endParaRPr>
          </a:p>
        </p:txBody>
      </p:sp>
      <p:sp>
        <p:nvSpPr>
          <p:cNvPr id="11" name="Rectangle avec coins arrondis du même côté 35">
            <a:extLst>
              <a:ext uri="{FF2B5EF4-FFF2-40B4-BE49-F238E27FC236}">
                <a16:creationId xmlns:a16="http://schemas.microsoft.com/office/drawing/2014/main" id="{C0C18C7C-3B8B-47D3-8CA2-B3658D416943}"/>
              </a:ext>
            </a:extLst>
          </p:cNvPr>
          <p:cNvSpPr/>
          <p:nvPr/>
        </p:nvSpPr>
        <p:spPr>
          <a:xfrm>
            <a:off x="1495425" y="-9525"/>
            <a:ext cx="8956675" cy="658111"/>
          </a:xfrm>
          <a:prstGeom prst="round2SameRect">
            <a:avLst>
              <a:gd name="adj1" fmla="val 25288"/>
              <a:gd name="adj2" fmla="val 0"/>
            </a:avLst>
          </a:prstGeom>
          <a:solidFill>
            <a:srgbClr val="2BB5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dirty="0">
                <a:solidFill>
                  <a:prstClr val="white"/>
                </a:solidFill>
              </a:rPr>
              <a:t>FOCUS : Le logement dans le PADD du PLUi </a:t>
            </a:r>
          </a:p>
        </p:txBody>
      </p:sp>
      <p:sp>
        <p:nvSpPr>
          <p:cNvPr id="2" name="ZoneTexte 1">
            <a:extLst>
              <a:ext uri="{FF2B5EF4-FFF2-40B4-BE49-F238E27FC236}">
                <a16:creationId xmlns:a16="http://schemas.microsoft.com/office/drawing/2014/main" id="{DFE99B82-F9CF-46C3-BC0B-36ED5F23CB78}"/>
              </a:ext>
            </a:extLst>
          </p:cNvPr>
          <p:cNvSpPr txBox="1"/>
          <p:nvPr/>
        </p:nvSpPr>
        <p:spPr>
          <a:xfrm>
            <a:off x="1351023" y="888521"/>
            <a:ext cx="8956675" cy="3416320"/>
          </a:xfrm>
          <a:prstGeom prst="rect">
            <a:avLst/>
          </a:prstGeom>
          <a:noFill/>
        </p:spPr>
        <p:txBody>
          <a:bodyPr wrap="square" rtlCol="0">
            <a:spAutoFit/>
          </a:bodyPr>
          <a:lstStyle/>
          <a:p>
            <a:r>
              <a:rPr lang="fr-FR" sz="2000" dirty="0"/>
              <a:t>Différents élément ont été mis en débat pour déterminer : </a:t>
            </a:r>
          </a:p>
          <a:p>
            <a:endParaRPr lang="fr-FR" sz="2000" dirty="0"/>
          </a:p>
          <a:p>
            <a:r>
              <a:rPr lang="fr-FR" sz="2000" dirty="0"/>
              <a:t>1 - Le besoin en logement, soit le </a:t>
            </a:r>
            <a:r>
              <a:rPr lang="fr-FR" sz="2000" b="1" dirty="0">
                <a:solidFill>
                  <a:schemeClr val="accent1">
                    <a:lumMod val="75000"/>
                  </a:schemeClr>
                </a:solidFill>
              </a:rPr>
              <a:t>nombre de logement à créer d’ici 2037 et leur territorialisation</a:t>
            </a:r>
          </a:p>
          <a:p>
            <a:endParaRPr lang="fr-FR" sz="2000" dirty="0"/>
          </a:p>
          <a:p>
            <a:r>
              <a:rPr lang="fr-FR" sz="2000" dirty="0"/>
              <a:t>2 - La </a:t>
            </a:r>
            <a:r>
              <a:rPr lang="fr-FR" sz="2000" b="1" dirty="0">
                <a:solidFill>
                  <a:schemeClr val="accent1">
                    <a:lumMod val="75000"/>
                  </a:schemeClr>
                </a:solidFill>
              </a:rPr>
              <a:t>part de création de logements en densification </a:t>
            </a:r>
            <a:r>
              <a:rPr lang="fr-FR" sz="2000" dirty="0"/>
              <a:t>(sans s’étendre en dehors de l’espace urbanisé : lien avec la consommation d’espaces au titre du « ZAN »)</a:t>
            </a:r>
          </a:p>
          <a:p>
            <a:pPr marL="285750" indent="-285750">
              <a:buFontTx/>
              <a:buChar char="-"/>
            </a:pPr>
            <a:endParaRPr lang="fr-FR" sz="2000" dirty="0"/>
          </a:p>
          <a:p>
            <a:r>
              <a:rPr lang="fr-FR" sz="2000" dirty="0"/>
              <a:t>3 - La part de </a:t>
            </a:r>
            <a:r>
              <a:rPr lang="fr-FR" sz="2000" b="1" dirty="0">
                <a:solidFill>
                  <a:schemeClr val="accent1">
                    <a:lumMod val="75000"/>
                  </a:schemeClr>
                </a:solidFill>
              </a:rPr>
              <a:t>logements sociaux</a:t>
            </a:r>
            <a:r>
              <a:rPr lang="fr-FR" sz="2000" dirty="0"/>
              <a:t> dans les constructions neuves</a:t>
            </a:r>
          </a:p>
          <a:p>
            <a:pPr marL="285750" indent="-285750">
              <a:buFontTx/>
              <a:buChar char="-"/>
            </a:pPr>
            <a:endParaRPr lang="fr-FR" dirty="0"/>
          </a:p>
          <a:p>
            <a:pPr marL="285750" indent="-285750">
              <a:buFontTx/>
              <a:buChar char="-"/>
            </a:pPr>
            <a:endParaRPr lang="fr-FR" dirty="0"/>
          </a:p>
        </p:txBody>
      </p:sp>
      <p:sp>
        <p:nvSpPr>
          <p:cNvPr id="14" name="Rectangle : coins arrondis 13">
            <a:extLst>
              <a:ext uri="{FF2B5EF4-FFF2-40B4-BE49-F238E27FC236}">
                <a16:creationId xmlns:a16="http://schemas.microsoft.com/office/drawing/2014/main" id="{78AF187C-304D-431F-BD42-859537E737D2}"/>
              </a:ext>
            </a:extLst>
          </p:cNvPr>
          <p:cNvSpPr/>
          <p:nvPr/>
        </p:nvSpPr>
        <p:spPr>
          <a:xfrm>
            <a:off x="1351023" y="5410017"/>
            <a:ext cx="9401976" cy="768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1831</a:t>
            </a:r>
            <a:r>
              <a:rPr lang="fr-FR" sz="2400" dirty="0"/>
              <a:t> logements à construire entre 2027-2037 sur l’ensemble du territoire</a:t>
            </a:r>
          </a:p>
        </p:txBody>
      </p:sp>
      <p:sp>
        <p:nvSpPr>
          <p:cNvPr id="4" name="Flèche : droite 3">
            <a:extLst>
              <a:ext uri="{FF2B5EF4-FFF2-40B4-BE49-F238E27FC236}">
                <a16:creationId xmlns:a16="http://schemas.microsoft.com/office/drawing/2014/main" id="{31BB3618-18CE-43B6-987B-B7AA4E07512C}"/>
              </a:ext>
            </a:extLst>
          </p:cNvPr>
          <p:cNvSpPr/>
          <p:nvPr/>
        </p:nvSpPr>
        <p:spPr>
          <a:xfrm rot="5400000">
            <a:off x="5104988" y="4202479"/>
            <a:ext cx="1493821" cy="68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55213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11518</TotalTime>
  <Words>2685</Words>
  <Application>Microsoft Office PowerPoint</Application>
  <PresentationFormat>Grand écran</PresentationFormat>
  <Paragraphs>268</Paragraphs>
  <Slides>14</Slides>
  <Notes>14</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Liberation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 PROVOST</dc:creator>
  <cp:lastModifiedBy>Emmanuelle LARDEUX</cp:lastModifiedBy>
  <cp:revision>529</cp:revision>
  <cp:lastPrinted>2024-11-22T15:35:39Z</cp:lastPrinted>
  <dcterms:created xsi:type="dcterms:W3CDTF">2020-12-14T14:29:51Z</dcterms:created>
  <dcterms:modified xsi:type="dcterms:W3CDTF">2024-11-22T15:35:43Z</dcterms:modified>
</cp:coreProperties>
</file>